
<file path=[Content_Types].xml><?xml version="1.0" encoding="utf-8"?>
<Types xmlns="http://schemas.openxmlformats.org/package/2006/content-types">
  <Override PartName="/ppt/slides/slide47.xml" ContentType="application/vnd.openxmlformats-officedocument.presentationml.slide+xml"/>
  <Override PartName="/ppt/slides/slide94.xml" ContentType="application/vnd.openxmlformats-officedocument.presentationml.slide+xml"/>
  <Override PartName="/ppt/slides/slide142.xml" ContentType="application/vnd.openxmlformats-officedocument.presentationml.slide+xml"/>
  <Override PartName="/ppt/slides/slide120.xml" ContentType="application/vnd.openxmlformats-officedocument.presentationml.slide+xml"/>
  <Override PartName="/ppt/notesSlides/notesSlide38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141.xml" ContentType="application/vnd.openxmlformats-officedocument.presentationml.notesSlide+xml"/>
  <Override PartName="/ppt/slides/slide25.xml" ContentType="application/vnd.openxmlformats-officedocument.presentationml.slide+xml"/>
  <Override PartName="/ppt/slides/slide72.xml" ContentType="application/vnd.openxmlformats-officedocument.presentationml.slide+xml"/>
  <Override PartName="/ppt/slideLayouts/slideLayout2.xml" ContentType="application/vnd.openxmlformats-officedocument.presentationml.slideLayout+xml"/>
  <Default Extension="xml" ContentType="application/xml"/>
  <Override PartName="/ppt/slides/slide50.xml" ContentType="application/vnd.openxmlformats-officedocument.presentationml.slide+xml"/>
  <Override PartName="/ppt/notesSlides/notesSlide16.xml" ContentType="application/vnd.openxmlformats-officedocument.presentationml.notesSlide+xml"/>
  <Override PartName="/ppt/notesSlides/notesSlide63.xml" ContentType="application/vnd.openxmlformats-officedocument.presentationml.notesSlide+xml"/>
  <Override PartName="/ppt/slides/slide169.xml" ContentType="application/vnd.openxmlformats-officedocument.presentationml.slide+xml"/>
  <Override PartName="/ppt/tableStyles.xml" ContentType="application/vnd.openxmlformats-officedocument.presentationml.tableStyles+xml"/>
  <Override PartName="/ppt/notesSlides/notesSlide4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179.xml" ContentType="application/vnd.openxmlformats-officedocument.presentationml.notesSlide+xml"/>
  <Override PartName="/ppt/slides/slide147.xml" ContentType="application/vnd.openxmlformats-officedocument.presentationml.slide+xml"/>
  <Override PartName="/ppt/slides/slide158.xml" ContentType="application/vnd.openxmlformats-officedocument.presentationml.slide+xml"/>
  <Override PartName="/ppt/notesSlides/notesSlide30.xml" ContentType="application/vnd.openxmlformats-officedocument.presentationml.notesSlide+xml"/>
  <Override PartName="/ppt/notesSlides/notesSlide168.xml" ContentType="application/vnd.openxmlformats-officedocument.presentationml.notesSlide+xml"/>
  <Override PartName="/ppt/slides/slide99.xml" ContentType="application/vnd.openxmlformats-officedocument.presentationml.slide+xml"/>
  <Override PartName="/ppt/slides/slide136.xml" ContentType="application/vnd.openxmlformats-officedocument.presentationml.slide+xml"/>
  <Override PartName="/ppt/slides/slide183.xml" ContentType="application/vnd.openxmlformats-officedocument.presentationml.slide+xml"/>
  <Override PartName="/ppt/notesSlides/notesSlide7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57.xml" ContentType="application/vnd.openxmlformats-officedocument.presentationml.notesSlide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slides/slide125.xml" ContentType="application/vnd.openxmlformats-officedocument.presentationml.slide+xml"/>
  <Override PartName="/ppt/slides/slide172.xml" ContentType="application/vnd.openxmlformats-officedocument.presentationml.slide+xml"/>
  <Override PartName="/ppt/notesSlides/notesSlide135.xml" ContentType="application/vnd.openxmlformats-officedocument.presentationml.notesSlide+xml"/>
  <Override PartName="/ppt/notesSlides/notesSlide182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66.xml" ContentType="application/vnd.openxmlformats-officedocument.presentationml.slide+xml"/>
  <Override PartName="/ppt/slides/slide103.xml" ContentType="application/vnd.openxmlformats-officedocument.presentationml.slide+xml"/>
  <Override PartName="/ppt/slides/slide114.xml" ContentType="application/vnd.openxmlformats-officedocument.presentationml.slide+xml"/>
  <Override PartName="/ppt/slides/slide150.xml" ContentType="application/vnd.openxmlformats-officedocument.presentationml.slide+xml"/>
  <Override PartName="/ppt/slides/slide161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6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71.xml" ContentType="application/vnd.openxmlformats-officedocument.presentationml.notesSlide+xml"/>
  <Override PartName="/ppt/slides/slide55.xml" ContentType="application/vnd.openxmlformats-officedocument.presentationml.slide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57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60.xml" ContentType="application/vnd.openxmlformats-officedocument.presentationml.notesSlide+xml"/>
  <Override PartName="/ppt/slides/slide33.xml" ContentType="application/vnd.openxmlformats-officedocument.presentationml.slide+xml"/>
  <Override PartName="/ppt/slides/slide44.xml" ContentType="application/vnd.openxmlformats-officedocument.presentationml.slide+xml"/>
  <Override PartName="/ppt/slides/slide80.xml" ContentType="application/vnd.openxmlformats-officedocument.presentationml.slide+xml"/>
  <Override PartName="/ppt/slides/slide91.xml" ContentType="application/vnd.openxmlformats-officedocument.presentationml.slide+xml"/>
  <Override PartName="/ppt/notesSlides/notesSlide46.xml" ContentType="application/vnd.openxmlformats-officedocument.presentationml.notesSlide+xml"/>
  <Override PartName="/ppt/notesSlides/notesSlide93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22.xml" ContentType="application/vnd.openxmlformats-officedocument.presentationml.slide+xml"/>
  <Override PartName="/ppt/notesSlides/notesSlide2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82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Layouts/slideLayout21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60.xml" ContentType="application/vnd.openxmlformats-officedocument.presentationml.notesSlide+xml"/>
  <Override PartName="/ppt/slides/slide119.xml" ContentType="application/vnd.openxmlformats-officedocument.presentationml.slide+xml"/>
  <Override PartName="/ppt/slides/slide166.xml" ContentType="application/vnd.openxmlformats-officedocument.presentationml.slide+xml"/>
  <Override PartName="/ppt/slides/slide177.xml" ContentType="application/vnd.openxmlformats-officedocument.presentationml.slide+xml"/>
  <Override PartName="/ppt/slideLayouts/slideLayout10.xml" ContentType="application/vnd.openxmlformats-officedocument.presentationml.slideLayout+xml"/>
  <Override PartName="/ppt/notesSlides/notesSlide129.xml" ContentType="application/vnd.openxmlformats-officedocument.presentationml.notesSlide+xml"/>
  <Override PartName="/ppt/notesSlides/notesSlide176.xml" ContentType="application/vnd.openxmlformats-officedocument.presentationml.notesSlide+xml"/>
  <Override PartName="/ppt/slides/slide108.xml" ContentType="application/vnd.openxmlformats-officedocument.presentationml.slide+xml"/>
  <Override PartName="/ppt/slides/slide155.xml" ContentType="application/vnd.openxmlformats-officedocument.presentationml.slide+xml"/>
  <Override PartName="/ppt/notesSlides/notesSlide118.xml" ContentType="application/vnd.openxmlformats-officedocument.presentationml.notesSlide+xml"/>
  <Override PartName="/ppt/notesSlides/notesSlide165.xml" ContentType="application/vnd.openxmlformats-officedocument.presentationml.notesSlide+xml"/>
  <Override PartName="/ppt/slides/slide49.xml" ContentType="application/vnd.openxmlformats-officedocument.presentationml.slide+xml"/>
  <Override PartName="/ppt/slides/slide96.xml" ContentType="application/vnd.openxmlformats-officedocument.presentationml.slide+xml"/>
  <Override PartName="/ppt/slides/slide144.xml" ContentType="application/vnd.openxmlformats-officedocument.presentationml.slide+xml"/>
  <Override PartName="/ppt/notesSlides/notesSlide4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54.xml" ContentType="application/vnd.openxmlformats-officedocument.presentationml.notesSlide+xml"/>
  <Override PartName="/ppt/slides/slide38.xml" ContentType="application/vnd.openxmlformats-officedocument.presentationml.slide+xml"/>
  <Override PartName="/ppt/slides/slide85.xml" ContentType="application/vnd.openxmlformats-officedocument.presentationml.slide+xml"/>
  <Override PartName="/ppt/slides/slide122.xml" ContentType="application/vnd.openxmlformats-officedocument.presentationml.slide+xml"/>
  <Override PartName="/ppt/slides/slide133.xml" ContentType="application/vnd.openxmlformats-officedocument.presentationml.slide+xml"/>
  <Override PartName="/ppt/slides/slide180.xml" ContentType="application/vnd.openxmlformats-officedocument.presentationml.slide+xml"/>
  <Override PartName="/ppt/notesSlides/notesSlide8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43.xml" ContentType="application/vnd.openxmlformats-officedocument.presentationml.notesSlide+xml"/>
  <Override PartName="/ppt/slides/slide27.xml" ContentType="application/vnd.openxmlformats-officedocument.presentationml.slide+xml"/>
  <Override PartName="/ppt/slides/slide74.xml" ContentType="application/vnd.openxmlformats-officedocument.presentationml.slide+xml"/>
  <Override PartName="/ppt/slides/slide111.xml" ContentType="application/vnd.openxmlformats-officedocument.presentationml.slide+xml"/>
  <Override PartName="/ppt/slideLayouts/slideLayout4.xml" ContentType="application/vnd.openxmlformats-officedocument.presentationml.slideLayout+xml"/>
  <Override PartName="/ppt/notesSlides/notesSlide29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121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100.xml" ContentType="application/vnd.openxmlformats-officedocument.presentationml.slide+xml"/>
  <Override PartName="/ppt/slideLayouts/slideLayout15.xml" ContentType="application/vnd.openxmlformats-officedocument.presentationml.slideLayout+xml"/>
  <Override PartName="/ppt/notesSlides/notesSlide18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110.xml" ContentType="application/vnd.openxmlformats-officedocument.presentationml.notesSlide+xml"/>
  <Override PartName="/ppt/slides/slide41.xml" ContentType="application/vnd.openxmlformats-officedocument.presentationml.slide+xml"/>
  <Override PartName="/ppt/notesSlides/notesSlide4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90.xml" ContentType="application/vnd.openxmlformats-officedocument.presentationml.notesSlide+xml"/>
  <Override PartName="/ppt/slides/slide30.xml" ContentType="application/vnd.openxmlformats-officedocument.presentationml.slide+xml"/>
  <Override PartName="/ppt/slides/slide149.xml" ContentType="application/vnd.openxmlformats-officedocument.presentationml.slide+xml"/>
  <Override PartName="/ppt/notesSlides/notesSlide32.xml" ContentType="application/vnd.openxmlformats-officedocument.presentationml.notesSlide+xml"/>
  <Override PartName="/ppt/slides/slide138.xml" ContentType="application/vnd.openxmlformats-officedocument.presentationml.slide+xml"/>
  <Override PartName="/ppt/notesSlides/notesSlide9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59.xml" ContentType="application/vnd.openxmlformats-officedocument.presentationml.notesSlide+xml"/>
  <Override PartName="/ppt/slides/slide79.xml" ContentType="application/vnd.openxmlformats-officedocument.presentationml.slide+xml"/>
  <Override PartName="/ppt/slides/slide127.xml" ContentType="application/vnd.openxmlformats-officedocument.presentationml.slide+xml"/>
  <Override PartName="/ppt/slides/slide174.xml" ContentType="application/vnd.openxmlformats-officedocument.presentationml.slide+xml"/>
  <Override PartName="/ppt/notesSlides/notesSlide10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84.xml" ContentType="application/vnd.openxmlformats-officedocument.presentationml.notesSlide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slides/slide116.xml" ContentType="application/vnd.openxmlformats-officedocument.presentationml.slide+xml"/>
  <Override PartName="/ppt/slides/slide163.xml" ContentType="application/vnd.openxmlformats-officedocument.presentationml.slide+xml"/>
  <Override PartName="/ppt/slideLayouts/slideLayout9.xml" ContentType="application/vnd.openxmlformats-officedocument.presentationml.slideLayout+xml"/>
  <Override PartName="/ppt/notesSlides/notesSlide126.xml" ContentType="application/vnd.openxmlformats-officedocument.presentationml.notesSlide+xml"/>
  <Override PartName="/ppt/notesSlides/notesSlide173.xml" ContentType="application/vnd.openxmlformats-officedocument.presentationml.notesSlide+xml"/>
  <Override PartName="/ppt/slideMasters/slideMaster2.xml" ContentType="application/vnd.openxmlformats-officedocument.presentationml.slideMaster+xml"/>
  <Override PartName="/ppt/slides/slide57.xml" ContentType="application/vnd.openxmlformats-officedocument.presentationml.slide+xml"/>
  <Override PartName="/ppt/slides/slide105.xml" ContentType="application/vnd.openxmlformats-officedocument.presentationml.slide+xml"/>
  <Override PartName="/ppt/slides/slide141.xml" ContentType="application/vnd.openxmlformats-officedocument.presentationml.slide+xml"/>
  <Override PartName="/ppt/slides/slide152.xml" ContentType="application/vnd.openxmlformats-officedocument.presentationml.slide+xml"/>
  <Override PartName="/ppt/notesSlides/notesSlide1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62.xml" ContentType="application/vnd.openxmlformats-officedocument.presentationml.notesSlide+xml"/>
  <Override PartName="/ppt/slides/slide46.xml" ContentType="application/vnd.openxmlformats-officedocument.presentationml.slide+xml"/>
  <Override PartName="/ppt/slides/slide93.xml" ContentType="application/vnd.openxmlformats-officedocument.presentationml.slide+xml"/>
  <Override PartName="/ppt/slides/slide130.xml" ContentType="application/vnd.openxmlformats-officedocument.presentationml.slide+xml"/>
  <Override PartName="/ppt/notesSlides/notesSlide48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140.xml" ContentType="application/vnd.openxmlformats-officedocument.presentationml.notesSlide+xml"/>
  <Override PartName="/ppt/slides/slide24.xml" ContentType="application/vnd.openxmlformats-officedocument.presentationml.slide+xml"/>
  <Override PartName="/ppt/slides/slide35.xml" ContentType="application/vnd.openxmlformats-officedocument.presentationml.slide+xml"/>
  <Override PartName="/ppt/slides/slide71.xml" ContentType="application/vnd.openxmlformats-officedocument.presentationml.slide+xml"/>
  <Override PartName="/ppt/slides/slide82.xml" ContentType="application/vnd.openxmlformats-officedocument.presentationml.slide+xml"/>
  <Override PartName="/ppt/notesSlides/notesSlide37.xml" ContentType="application/vnd.openxmlformats-officedocument.presentationml.notesSlide+xml"/>
  <Override PartName="/ppt/notesSlides/notesSlide84.xml" ContentType="application/vnd.openxmlformats-officedocument.presentationml.notesSlide+xml"/>
  <Override PartName="/ppt/slides/slide13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73.xml" ContentType="application/vnd.openxmlformats-officedocument.presentationml.notesSlide+xml"/>
  <Override PartName="/ppt/slides/slide168.xml" ContentType="application/vnd.openxmlformats-officedocument.presentationml.slide+xml"/>
  <Override PartName="/ppt/slides/slide179.xml" ContentType="application/vnd.openxmlformats-officedocument.presentationml.slide+xml"/>
  <Override PartName="/ppt/slideLayouts/slideLayout12.xml" ContentType="application/vnd.openxmlformats-officedocument.presentationml.slideLayout+xml"/>
  <Override PartName="/ppt/notesSlides/notesSlide51.xml" ContentType="application/vnd.openxmlformats-officedocument.presentationml.notesSlide+xml"/>
  <Override PartName="/ppt/notesSlides/notesSlide178.xml" ContentType="application/vnd.openxmlformats-officedocument.presentationml.notesSlide+xml"/>
  <Override PartName="/ppt/slides/slide157.xml" ContentType="application/vnd.openxmlformats-officedocument.presentationml.slide+xml"/>
  <Override PartName="/ppt/notesSlides/notesSlide40.xml" ContentType="application/vnd.openxmlformats-officedocument.presentationml.notesSlide+xml"/>
  <Override PartName="/ppt/notesSlides/notesSlide167.xml" ContentType="application/vnd.openxmlformats-officedocument.presentationml.notesSlide+xml"/>
  <Override PartName="/ppt/slides/slide98.xml" ContentType="application/vnd.openxmlformats-officedocument.presentationml.slide+xml"/>
  <Override PartName="/ppt/slides/slide146.xml" ContentType="application/vnd.openxmlformats-officedocument.presentationml.slide+xml"/>
  <Override PartName="/ppt/notesSlides/notesSlide6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56.xml" ContentType="application/vnd.openxmlformats-officedocument.presentationml.notesSlide+xml"/>
  <Override PartName="/ppt/slides/slide87.xml" ContentType="application/vnd.openxmlformats-officedocument.presentationml.slide+xml"/>
  <Override PartName="/ppt/slides/slide124.xml" ContentType="application/vnd.openxmlformats-officedocument.presentationml.slide+xml"/>
  <Override PartName="/ppt/slides/slide135.xml" ContentType="application/vnd.openxmlformats-officedocument.presentationml.slide+xml"/>
  <Override PartName="/ppt/slides/slide171.xml" ContentType="application/vnd.openxmlformats-officedocument.presentationml.slide+xml"/>
  <Override PartName="/ppt/slides/slide182.xml" ContentType="application/vnd.openxmlformats-officedocument.presentationml.slide+xml"/>
  <Override PartName="/ppt/notesSlides/notesSlide89.xml" ContentType="application/vnd.openxmlformats-officedocument.presentationml.notesSlide+xml"/>
  <Override PartName="/ppt/notesSlides/notesSlide145.xml" ContentType="application/vnd.openxmlformats-officedocument.presentationml.notesSlide+xml"/>
  <Override PartName="/ppt/slides/slide29.xml" ContentType="application/vnd.openxmlformats-officedocument.presentationml.slide+xml"/>
  <Override PartName="/ppt/slides/slide76.xml" ContentType="application/vnd.openxmlformats-officedocument.presentationml.slide+xml"/>
  <Override PartName="/ppt/slides/slide113.xml" ContentType="application/vnd.openxmlformats-officedocument.presentationml.slide+xml"/>
  <Override PartName="/ppt/slides/slide160.xml" ContentType="application/vnd.openxmlformats-officedocument.presentationml.slide+xml"/>
  <Override PartName="/ppt/notesSlides/notesSlide78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81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102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notesSlides/notesSlide67.xml" ContentType="application/vnd.openxmlformats-officedocument.presentationml.notesSlide+xml"/>
  <Override PartName="/ppt/notesSlides/notesSlide112.xml" ContentType="application/vnd.openxmlformats-officedocument.presentationml.notesSlide+xml"/>
  <Override PartName="/ppt/slides/slide43.xml" ContentType="application/vnd.openxmlformats-officedocument.presentationml.slide+xml"/>
  <Override PartName="/ppt/slides/slide90.xml" ContentType="application/vnd.openxmlformats-officedocument.presentationml.slide+xml"/>
  <Override PartName="/ppt/theme/theme1.xml" ContentType="application/vnd.openxmlformats-officedocument.theme+xml"/>
  <Override PartName="/ppt/notesSlides/notesSlide4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101.xml" ContentType="application/vnd.openxmlformats-officedocument.presentationml.notesSlide+xml"/>
  <Override PartName="/ppt/slides/slide32.xml" ContentType="application/vnd.openxmlformats-officedocument.presentationml.slide+xml"/>
  <Default Extension="fntdata" ContentType="application/x-fontdata"/>
  <Override PartName="/ppt/notesSlides/notesSlide34.xml" ContentType="application/vnd.openxmlformats-officedocument.presentationml.notesSlide+xml"/>
  <Override PartName="/ppt/notesSlides/notesSlide81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slideLayouts/slideLayout20.xml" ContentType="application/vnd.openxmlformats-officedocument.presentationml.slideLayout+xml"/>
  <Override PartName="/ppt/notesSlides/notesSlide23.xml" ContentType="application/vnd.openxmlformats-officedocument.presentationml.notesSlide+xml"/>
  <Override PartName="/ppt/notesSlides/notesSlide70.xml" ContentType="application/vnd.openxmlformats-officedocument.presentationml.notesSlide+xml"/>
  <Override PartName="/ppt/slides/slide129.xml" ContentType="application/vnd.openxmlformats-officedocument.presentationml.slide+xml"/>
  <Override PartName="/ppt/slides/slide176.xml" ContentType="application/vnd.openxmlformats-officedocument.presentationml.slide+xml"/>
  <Override PartName="/ppt/notesSlides/notesSlide12.xml" ContentType="application/vnd.openxmlformats-officedocument.presentationml.notesSlide+xml"/>
  <Override PartName="/ppt/notesSlides/notesSlide139.xml" ContentType="application/vnd.openxmlformats-officedocument.presentationml.notesSlide+xml"/>
  <Override PartName="/ppt/slides/slide118.xml" ContentType="application/vnd.openxmlformats-officedocument.presentationml.slide+xml"/>
  <Override PartName="/ppt/slides/slide165.xml" ContentType="application/vnd.openxmlformats-officedocument.presentationml.slide+xml"/>
  <Override PartName="/ppt/notesSlides/notesSlide128.xml" ContentType="application/vnd.openxmlformats-officedocument.presentationml.notesSlide+xml"/>
  <Override PartName="/ppt/notesSlides/notesSlide175.xml" ContentType="application/vnd.openxmlformats-officedocument.presentationml.notes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107.xml" ContentType="application/vnd.openxmlformats-officedocument.presentationml.slide+xml"/>
  <Override PartName="/ppt/slides/slide143.xml" ContentType="application/vnd.openxmlformats-officedocument.presentationml.slide+xml"/>
  <Override PartName="/ppt/slides/slide154.xml" ContentType="application/vnd.openxmlformats-officedocument.presentationml.slide+xml"/>
  <Override PartName="/ppt/viewProps.xml" ContentType="application/vnd.openxmlformats-officedocument.presentationml.viewProps+xml"/>
  <Override PartName="/ppt/notesSlides/notesSlide10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64.xml" ContentType="application/vnd.openxmlformats-officedocument.presentationml.notesSlide+xml"/>
  <Override PartName="/ppt/slides/slide48.xml" ContentType="application/vnd.openxmlformats-officedocument.presentationml.slide+xml"/>
  <Override PartName="/ppt/slides/slide95.xml" ContentType="application/vnd.openxmlformats-officedocument.presentationml.slide+xml"/>
  <Override PartName="/ppt/slides/slide132.xml" ContentType="application/vnd.openxmlformats-officedocument.presentationml.slide+xml"/>
  <Override PartName="/ppt/notesSlides/notesSlide3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142.xml" ContentType="application/vnd.openxmlformats-officedocument.presentationml.notes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slides/slide121.xml" ContentType="application/vnd.openxmlformats-officedocument.presentationml.slide+xml"/>
  <Override PartName="/ppt/presProps.xml" ContentType="application/vnd.openxmlformats-officedocument.presentationml.presProps+xml"/>
  <Override PartName="/ppt/notesSlides/notesSlide39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131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62.xml" ContentType="application/vnd.openxmlformats-officedocument.presentationml.slide+xml"/>
  <Override PartName="/ppt/slides/slide110.xml" ContentType="application/vnd.openxmlformats-officedocument.presentationml.slide+xml"/>
  <Override PartName="/ppt/slideLayouts/slideLayout3.xml" ContentType="application/vnd.openxmlformats-officedocument.presentationml.slideLayout+xml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120.xml" ContentType="application/vnd.openxmlformats-officedocument.presentationml.notesSlide+xml"/>
  <Override PartName="/ppt/slides/slide51.xml" ContentType="application/vnd.openxmlformats-officedocument.presentationml.slide+xml"/>
  <Override PartName="/ppt/slideLayouts/slideLayout14.xml" ContentType="application/vnd.openxmlformats-officedocument.presentationml.slideLayout+xml"/>
  <Override PartName="/ppt/notesSlides/notesSlide53.xml" ContentType="application/vnd.openxmlformats-officedocument.presentationml.notesSlide+xml"/>
  <Override PartName="/ppt/slides/slide40.xml" ContentType="application/vnd.openxmlformats-officedocument.presentationml.slide+xml"/>
  <Override PartName="/ppt/slides/slide159.xml" ContentType="application/vnd.openxmlformats-officedocument.presentationml.slide+xml"/>
  <Override PartName="/ppt/notesSlides/notesSlide42.xml" ContentType="application/vnd.openxmlformats-officedocument.presentationml.notesSlide+xml"/>
  <Override PartName="/ppt/notesSlides/notesSlide169.xml" ContentType="application/vnd.openxmlformats-officedocument.presentationml.notesSlide+xml"/>
  <Override PartName="/ppt/slides/slide148.xml" ContentType="application/vnd.openxmlformats-officedocument.presentationml.slide+xml"/>
  <Override PartName="/ppt/notesSlides/notesSlide8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158.xml" ContentType="application/vnd.openxmlformats-officedocument.presentationml.notesSlide+xml"/>
  <Override PartName="/ppt/slides/slide89.xml" ContentType="application/vnd.openxmlformats-officedocument.presentationml.slide+xml"/>
  <Override PartName="/ppt/slides/slide126.xml" ContentType="application/vnd.openxmlformats-officedocument.presentationml.slide+xml"/>
  <Override PartName="/ppt/slides/slide137.xml" ContentType="application/vnd.openxmlformats-officedocument.presentationml.slide+xml"/>
  <Override PartName="/ppt/slides/slide173.xml" ContentType="application/vnd.openxmlformats-officedocument.presentationml.slide+xml"/>
  <Override PartName="/ppt/slides/slide184.xml" ContentType="application/vnd.openxmlformats-officedocument.presentationml.slide+xml"/>
  <Override PartName="/ppt/notesSlides/notesSlide147.xml" ContentType="application/vnd.openxmlformats-officedocument.presentationml.notesSlide+xml"/>
  <Override PartName="/ppt/slides/slide78.xml" ContentType="application/vnd.openxmlformats-officedocument.presentationml.slide+xml"/>
  <Override PartName="/ppt/slides/slide115.xml" ContentType="application/vnd.openxmlformats-officedocument.presentationml.slide+xml"/>
  <Override PartName="/ppt/slides/slide162.xml" ContentType="application/vnd.openxmlformats-officedocument.presentationml.slide+xml"/>
  <Override PartName="/ppt/notesSlides/notesSlide12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83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104.xml" ContentType="application/vnd.openxmlformats-officedocument.presentationml.slide+xml"/>
  <Override PartName="/ppt/slides/slide151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notesSlides/notesSlide69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61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5.xml" ContentType="application/vnd.openxmlformats-officedocument.presentationml.slide+xml"/>
  <Override PartName="/ppt/slides/slide92.xml" ContentType="application/vnd.openxmlformats-officedocument.presentationml.slide+xml"/>
  <Override PartName="/ppt/slides/slide140.xml" ContentType="application/vnd.openxmlformats-officedocument.presentationml.slide+xml"/>
  <Override PartName="/ppt/theme/theme3.xml" ContentType="application/vnd.openxmlformats-officedocument.theme+xml"/>
  <Override PartName="/ppt/notesSlides/notesSlide4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50.xml" ContentType="application/vnd.openxmlformats-officedocument.presentationml.notesSlide+xml"/>
  <Override PartName="/ppt/slides/slide34.xml" ContentType="application/vnd.openxmlformats-officedocument.presentationml.slide+xml"/>
  <Override PartName="/ppt/slides/slide81.xml" ContentType="application/vnd.openxmlformats-officedocument.presentationml.slide+xml"/>
  <Override PartName="/ppt/notesSlides/notesSlide36.xml" ContentType="application/vnd.openxmlformats-officedocument.presentationml.notesSlide+xml"/>
  <Override PartName="/ppt/notesSlides/notesSlide83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70.xml" ContentType="application/vnd.openxmlformats-officedocument.presentationml.slide+xml"/>
  <Override PartName="/ppt/notesSlides/notesSlide25.xml" ContentType="application/vnd.openxmlformats-officedocument.presentationml.notesSlide+xml"/>
  <Override PartName="/ppt/notesSlides/notesSlide72.xml" ContentType="application/vnd.openxmlformats-officedocument.presentationml.notesSlide+xml"/>
  <Override PartName="/ppt/slides/slide12.xml" ContentType="application/vnd.openxmlformats-officedocument.presentationml.slide+xml"/>
  <Override PartName="/ppt/slides/slide178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61.xml" ContentType="application/vnd.openxmlformats-officedocument.presentationml.notesSlide+xml"/>
  <Override PartName="/ppt/slides/slide167.xml" ContentType="application/vnd.openxmlformats-officedocument.presentationml.slide+xml"/>
  <Override PartName="/ppt/notesSlides/notesSlide50.xml" ContentType="application/vnd.openxmlformats-officedocument.presentationml.notesSlide+xml"/>
  <Override PartName="/ppt/notesSlides/notesSlide177.xml" ContentType="application/vnd.openxmlformats-officedocument.presentationml.notesSlide+xml"/>
  <Override PartName="/ppt/slides/slide109.xml" ContentType="application/vnd.openxmlformats-officedocument.presentationml.slide+xml"/>
  <Override PartName="/ppt/slides/slide145.xml" ContentType="application/vnd.openxmlformats-officedocument.presentationml.slide+xml"/>
  <Override PartName="/ppt/slides/slide156.xml" ContentType="application/vnd.openxmlformats-officedocument.presentationml.slide+xml"/>
  <Override PartName="/ppt/notesSlides/notesSlide10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66.xml" ContentType="application/vnd.openxmlformats-officedocument.presentationml.notesSlide+xml"/>
  <Override PartName="/ppt/slides/slide97.xml" ContentType="application/vnd.openxmlformats-officedocument.presentationml.slide+xml"/>
  <Override PartName="/ppt/slides/slide134.xml" ContentType="application/vnd.openxmlformats-officedocument.presentationml.slide+xml"/>
  <Override PartName="/ppt/slides/slide181.xml" ContentType="application/vnd.openxmlformats-officedocument.presentationml.slide+xml"/>
  <Override PartName="/ppt/notesSlides/notesSlide5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44.xml" ContentType="application/vnd.openxmlformats-officedocument.presentationml.notes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slides/slide123.xml" ContentType="application/vnd.openxmlformats-officedocument.presentationml.slide+xml"/>
  <Override PartName="/ppt/slides/slide170.xml" ContentType="application/vnd.openxmlformats-officedocument.presentationml.slide+xml"/>
  <Override PartName="/ppt/notesSlides/notesSlide88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80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64.xml" ContentType="application/vnd.openxmlformats-officedocument.presentationml.slide+xml"/>
  <Override PartName="/ppt/slides/slide101.xml" ContentType="application/vnd.openxmlformats-officedocument.presentationml.slide+xml"/>
  <Override PartName="/ppt/slides/slide112.xml" ContentType="application/vnd.openxmlformats-officedocument.presentationml.slide+xml"/>
  <Override PartName="/ppt/slideLayouts/slideLayout5.xml" ContentType="application/vnd.openxmlformats-officedocument.presentationml.slideLayout+xml"/>
  <Override PartName="/ppt/notesSlides/notesSlide19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122.xml" ContentType="application/vnd.openxmlformats-officedocument.presentationml.notesSlide+xml"/>
  <Override PartName="/ppt/slides/slide53.xml" ContentType="application/vnd.openxmlformats-officedocument.presentationml.slide+xml"/>
  <Override PartName="/ppt/slideLayouts/slideLayout16.xml" ContentType="application/vnd.openxmlformats-officedocument.presentationml.slideLayout+xml"/>
  <Default Extension="jpeg" ContentType="image/jpeg"/>
  <Override PartName="/ppt/notesSlides/notesSlide55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11.xml" ContentType="application/vnd.openxmlformats-officedocument.presentationml.notes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notesSlides/notesSlide44.xml" ContentType="application/vnd.openxmlformats-officedocument.presentationml.notesSlide+xml"/>
  <Override PartName="/ppt/notesSlides/notesSlide91.xml" ContentType="application/vnd.openxmlformats-officedocument.presentationml.notesSlide+xml"/>
  <Override PartName="/ppt/slides/slide20.xml" ContentType="application/vnd.openxmlformats-officedocument.presentationml.slid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80.xml" ContentType="application/vnd.openxmlformats-officedocument.presentationml.notesSlide+xml"/>
  <Override PartName="/ppt/slides/slide139.xml" ContentType="application/vnd.openxmlformats-officedocument.presentationml.slide+xml"/>
  <Override PartName="/ppt/notesSlides/notesSlide11.xml" ContentType="application/vnd.openxmlformats-officedocument.presentationml.notesSlide+xml"/>
  <Override PartName="/ppt/notesSlides/notesSlide149.xml" ContentType="application/vnd.openxmlformats-officedocument.presentationml.notesSlide+xml"/>
  <Override PartName="/ppt/slides/slide117.xml" ContentType="application/vnd.openxmlformats-officedocument.presentationml.slide+xml"/>
  <Override PartName="/ppt/slides/slide128.xml" ContentType="application/vnd.openxmlformats-officedocument.presentationml.slide+xml"/>
  <Override PartName="/ppt/slides/slide164.xml" ContentType="application/vnd.openxmlformats-officedocument.presentationml.slide+xml"/>
  <Override PartName="/ppt/slides/slide175.xml" ContentType="application/vnd.openxmlformats-officedocument.presentationml.slide+xml"/>
  <Override PartName="/ppt/notesSlides/notesSlide12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74.xml" ContentType="application/vnd.openxmlformats-officedocument.presentationml.notesSlide+xml"/>
  <Override PartName="/ppt/slides/slide8.xml" ContentType="application/vnd.openxmlformats-officedocument.presentationml.slide+xml"/>
  <Override PartName="/ppt/slides/slide69.xml" ContentType="application/vnd.openxmlformats-officedocument.presentationml.slide+xml"/>
  <Override PartName="/ppt/slides/slide106.xml" ContentType="application/vnd.openxmlformats-officedocument.presentationml.slide+xml"/>
  <Override PartName="/ppt/slides/slide153.xml" ContentType="application/vnd.openxmlformats-officedocument.presentationml.slide+xml"/>
  <Override PartName="/ppt/notesSlides/notesSlide116.xml" ContentType="application/vnd.openxmlformats-officedocument.presentationml.notesSlide+xml"/>
  <Override PartName="/ppt/notesSlides/notesSlide163.xml" ContentType="application/vnd.openxmlformats-officedocument.presentationml.notesSlide+xml"/>
  <Override PartName="/ppt/slides/slide58.xml" ContentType="application/vnd.openxmlformats-officedocument.presentationml.slide+xml"/>
  <Override PartName="/ppt/notesSlides/notesSlide2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52.xml" ContentType="application/vnd.openxmlformats-officedocument.presentationml.notesSlide+xml"/>
  <Override PartName="/ppt/slides/slide36.xml" ContentType="application/vnd.openxmlformats-officedocument.presentationml.slide+xml"/>
  <Override PartName="/ppt/slides/slide83.xml" ContentType="application/vnd.openxmlformats-officedocument.presentationml.slide+xml"/>
  <Override PartName="/ppt/slides/slide131.xml" ContentType="application/vnd.openxmlformats-officedocument.presentationml.slide+xml"/>
  <Override PartName="/ppt/notesSlides/notesSlide49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74.xml" ContentType="application/vnd.openxmlformats-officedocument.presentationml.notesSlide+xml"/>
  <Override PartName="/ppt/slides/slide14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  <p:sldMasterId id="2147483671" r:id="rId2"/>
  </p:sldMasterIdLst>
  <p:notesMasterIdLst>
    <p:notesMasterId r:id="rId187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461" r:id="rId35"/>
    <p:sldId id="288" r:id="rId36"/>
    <p:sldId id="289" r:id="rId37"/>
    <p:sldId id="290" r:id="rId38"/>
    <p:sldId id="462" r:id="rId39"/>
    <p:sldId id="463" r:id="rId40"/>
    <p:sldId id="464" r:id="rId41"/>
    <p:sldId id="465" r:id="rId42"/>
    <p:sldId id="466" r:id="rId43"/>
    <p:sldId id="292" r:id="rId44"/>
    <p:sldId id="467" r:id="rId45"/>
    <p:sldId id="293" r:id="rId46"/>
    <p:sldId id="294" r:id="rId47"/>
    <p:sldId id="295" r:id="rId48"/>
    <p:sldId id="296" r:id="rId49"/>
    <p:sldId id="297" r:id="rId50"/>
    <p:sldId id="298" r:id="rId51"/>
    <p:sldId id="299" r:id="rId52"/>
    <p:sldId id="300" r:id="rId53"/>
    <p:sldId id="301" r:id="rId54"/>
    <p:sldId id="302" r:id="rId55"/>
    <p:sldId id="303" r:id="rId56"/>
    <p:sldId id="304" r:id="rId57"/>
    <p:sldId id="305" r:id="rId58"/>
    <p:sldId id="306" r:id="rId59"/>
    <p:sldId id="307" r:id="rId60"/>
    <p:sldId id="308" r:id="rId61"/>
    <p:sldId id="309" r:id="rId62"/>
    <p:sldId id="310" r:id="rId63"/>
    <p:sldId id="311" r:id="rId64"/>
    <p:sldId id="312" r:id="rId65"/>
    <p:sldId id="313" r:id="rId66"/>
    <p:sldId id="314" r:id="rId67"/>
    <p:sldId id="315" r:id="rId68"/>
    <p:sldId id="316" r:id="rId69"/>
    <p:sldId id="317" r:id="rId70"/>
    <p:sldId id="318" r:id="rId71"/>
    <p:sldId id="319" r:id="rId72"/>
    <p:sldId id="320" r:id="rId73"/>
    <p:sldId id="321" r:id="rId74"/>
    <p:sldId id="322" r:id="rId75"/>
    <p:sldId id="323" r:id="rId76"/>
    <p:sldId id="324" r:id="rId77"/>
    <p:sldId id="325" r:id="rId78"/>
    <p:sldId id="326" r:id="rId79"/>
    <p:sldId id="327" r:id="rId80"/>
    <p:sldId id="328" r:id="rId81"/>
    <p:sldId id="329" r:id="rId82"/>
    <p:sldId id="330" r:id="rId83"/>
    <p:sldId id="331" r:id="rId84"/>
    <p:sldId id="332" r:id="rId85"/>
    <p:sldId id="333" r:id="rId86"/>
    <p:sldId id="334" r:id="rId87"/>
    <p:sldId id="335" r:id="rId88"/>
    <p:sldId id="336" r:id="rId89"/>
    <p:sldId id="460" r:id="rId90"/>
    <p:sldId id="363" r:id="rId91"/>
    <p:sldId id="364" r:id="rId92"/>
    <p:sldId id="365" r:id="rId93"/>
    <p:sldId id="366" r:id="rId94"/>
    <p:sldId id="367" r:id="rId95"/>
    <p:sldId id="368" r:id="rId96"/>
    <p:sldId id="369" r:id="rId97"/>
    <p:sldId id="370" r:id="rId98"/>
    <p:sldId id="371" r:id="rId99"/>
    <p:sldId id="372" r:id="rId100"/>
    <p:sldId id="373" r:id="rId101"/>
    <p:sldId id="374" r:id="rId102"/>
    <p:sldId id="375" r:id="rId103"/>
    <p:sldId id="376" r:id="rId104"/>
    <p:sldId id="377" r:id="rId105"/>
    <p:sldId id="378" r:id="rId106"/>
    <p:sldId id="379" r:id="rId107"/>
    <p:sldId id="380" r:id="rId108"/>
    <p:sldId id="381" r:id="rId109"/>
    <p:sldId id="382" r:id="rId110"/>
    <p:sldId id="383" r:id="rId111"/>
    <p:sldId id="384" r:id="rId112"/>
    <p:sldId id="385" r:id="rId113"/>
    <p:sldId id="386" r:id="rId114"/>
    <p:sldId id="387" r:id="rId115"/>
    <p:sldId id="388" r:id="rId116"/>
    <p:sldId id="389" r:id="rId117"/>
    <p:sldId id="390" r:id="rId118"/>
    <p:sldId id="391" r:id="rId119"/>
    <p:sldId id="392" r:id="rId120"/>
    <p:sldId id="393" r:id="rId121"/>
    <p:sldId id="394" r:id="rId122"/>
    <p:sldId id="395" r:id="rId123"/>
    <p:sldId id="396" r:id="rId124"/>
    <p:sldId id="397" r:id="rId125"/>
    <p:sldId id="398" r:id="rId126"/>
    <p:sldId id="399" r:id="rId127"/>
    <p:sldId id="400" r:id="rId128"/>
    <p:sldId id="401" r:id="rId129"/>
    <p:sldId id="402" r:id="rId130"/>
    <p:sldId id="403" r:id="rId131"/>
    <p:sldId id="404" r:id="rId132"/>
    <p:sldId id="405" r:id="rId133"/>
    <p:sldId id="406" r:id="rId134"/>
    <p:sldId id="407" r:id="rId135"/>
    <p:sldId id="408" r:id="rId136"/>
    <p:sldId id="409" r:id="rId137"/>
    <p:sldId id="410" r:id="rId138"/>
    <p:sldId id="411" r:id="rId139"/>
    <p:sldId id="412" r:id="rId140"/>
    <p:sldId id="413" r:id="rId141"/>
    <p:sldId id="414" r:id="rId142"/>
    <p:sldId id="415" r:id="rId143"/>
    <p:sldId id="416" r:id="rId144"/>
    <p:sldId id="417" r:id="rId145"/>
    <p:sldId id="418" r:id="rId146"/>
    <p:sldId id="419" r:id="rId147"/>
    <p:sldId id="420" r:id="rId148"/>
    <p:sldId id="421" r:id="rId149"/>
    <p:sldId id="422" r:id="rId150"/>
    <p:sldId id="423" r:id="rId151"/>
    <p:sldId id="424" r:id="rId152"/>
    <p:sldId id="425" r:id="rId153"/>
    <p:sldId id="426" r:id="rId154"/>
    <p:sldId id="427" r:id="rId155"/>
    <p:sldId id="428" r:id="rId156"/>
    <p:sldId id="429" r:id="rId157"/>
    <p:sldId id="430" r:id="rId158"/>
    <p:sldId id="431" r:id="rId159"/>
    <p:sldId id="432" r:id="rId160"/>
    <p:sldId id="433" r:id="rId161"/>
    <p:sldId id="434" r:id="rId162"/>
    <p:sldId id="435" r:id="rId163"/>
    <p:sldId id="436" r:id="rId164"/>
    <p:sldId id="437" r:id="rId165"/>
    <p:sldId id="438" r:id="rId166"/>
    <p:sldId id="439" r:id="rId167"/>
    <p:sldId id="440" r:id="rId168"/>
    <p:sldId id="441" r:id="rId169"/>
    <p:sldId id="442" r:id="rId170"/>
    <p:sldId id="443" r:id="rId171"/>
    <p:sldId id="444" r:id="rId172"/>
    <p:sldId id="445" r:id="rId173"/>
    <p:sldId id="446" r:id="rId174"/>
    <p:sldId id="447" r:id="rId175"/>
    <p:sldId id="448" r:id="rId176"/>
    <p:sldId id="449" r:id="rId177"/>
    <p:sldId id="450" r:id="rId178"/>
    <p:sldId id="451" r:id="rId179"/>
    <p:sldId id="452" r:id="rId180"/>
    <p:sldId id="453" r:id="rId181"/>
    <p:sldId id="454" r:id="rId182"/>
    <p:sldId id="455" r:id="rId183"/>
    <p:sldId id="456" r:id="rId184"/>
    <p:sldId id="457" r:id="rId185"/>
    <p:sldId id="459" r:id="rId186"/>
  </p:sldIdLst>
  <p:sldSz cx="9144000" cy="6858000" type="screen4x3"/>
  <p:notesSz cx="6858000" cy="9144000"/>
  <p:embeddedFontLst>
    <p:embeddedFont>
      <p:font typeface="Open Sans" charset="0"/>
      <p:regular r:id="rId188"/>
      <p:bold r:id="rId189"/>
      <p:italic r:id="rId190"/>
      <p:boldItalic r:id="rId191"/>
    </p:embeddedFont>
    <p:embeddedFont>
      <p:font typeface="Calibri" pitchFamily="34" charset="0"/>
      <p:regular r:id="rId192"/>
      <p:bold r:id="rId193"/>
      <p:italic r:id="rId194"/>
      <p:boldItalic r:id="rId195"/>
    </p:embeddedFont>
    <p:embeddedFont>
      <p:font typeface="Consolas" pitchFamily="49" charset="0"/>
      <p:regular r:id="rId196"/>
      <p:bold r:id="rId197"/>
      <p:italic r:id="rId198"/>
      <p:boldItalic r:id="rId199"/>
    </p:embeddedFont>
  </p:embeddedFontLst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90651C3A-4460-11DB-9652-00E08161165F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11" d="100"/>
          <a:sy n="111" d="100"/>
        </p:scale>
        <p:origin x="-978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63" Type="http://schemas.openxmlformats.org/officeDocument/2006/relationships/slide" Target="slides/slide61.xml"/><Relationship Id="rId84" Type="http://schemas.openxmlformats.org/officeDocument/2006/relationships/slide" Target="slides/slide82.xml"/><Relationship Id="rId138" Type="http://schemas.openxmlformats.org/officeDocument/2006/relationships/slide" Target="slides/slide136.xml"/><Relationship Id="rId159" Type="http://schemas.openxmlformats.org/officeDocument/2006/relationships/slide" Target="slides/slide157.xml"/><Relationship Id="rId170" Type="http://schemas.openxmlformats.org/officeDocument/2006/relationships/slide" Target="slides/slide168.xml"/><Relationship Id="rId191" Type="http://schemas.openxmlformats.org/officeDocument/2006/relationships/font" Target="fonts/font4.fntdata"/><Relationship Id="rId196" Type="http://schemas.openxmlformats.org/officeDocument/2006/relationships/font" Target="fonts/font9.fntdata"/><Relationship Id="rId200" Type="http://schemas.openxmlformats.org/officeDocument/2006/relationships/presProps" Target="presProps.xml"/><Relationship Id="rId16" Type="http://schemas.openxmlformats.org/officeDocument/2006/relationships/slide" Target="slides/slide14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28" Type="http://schemas.openxmlformats.org/officeDocument/2006/relationships/slide" Target="slides/slide126.xml"/><Relationship Id="rId144" Type="http://schemas.openxmlformats.org/officeDocument/2006/relationships/slide" Target="slides/slide142.xml"/><Relationship Id="rId149" Type="http://schemas.openxmlformats.org/officeDocument/2006/relationships/slide" Target="slides/slide147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160" Type="http://schemas.openxmlformats.org/officeDocument/2006/relationships/slide" Target="slides/slide158.xml"/><Relationship Id="rId165" Type="http://schemas.openxmlformats.org/officeDocument/2006/relationships/slide" Target="slides/slide163.xml"/><Relationship Id="rId181" Type="http://schemas.openxmlformats.org/officeDocument/2006/relationships/slide" Target="slides/slide179.xml"/><Relationship Id="rId186" Type="http://schemas.openxmlformats.org/officeDocument/2006/relationships/slide" Target="slides/slide184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18" Type="http://schemas.openxmlformats.org/officeDocument/2006/relationships/slide" Target="slides/slide116.xml"/><Relationship Id="rId134" Type="http://schemas.openxmlformats.org/officeDocument/2006/relationships/slide" Target="slides/slide132.xml"/><Relationship Id="rId139" Type="http://schemas.openxmlformats.org/officeDocument/2006/relationships/slide" Target="slides/slide137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50" Type="http://schemas.openxmlformats.org/officeDocument/2006/relationships/slide" Target="slides/slide148.xml"/><Relationship Id="rId155" Type="http://schemas.openxmlformats.org/officeDocument/2006/relationships/slide" Target="slides/slide153.xml"/><Relationship Id="rId171" Type="http://schemas.openxmlformats.org/officeDocument/2006/relationships/slide" Target="slides/slide169.xml"/><Relationship Id="rId176" Type="http://schemas.openxmlformats.org/officeDocument/2006/relationships/slide" Target="slides/slide174.xml"/><Relationship Id="rId192" Type="http://schemas.openxmlformats.org/officeDocument/2006/relationships/font" Target="fonts/font5.fntdata"/><Relationship Id="rId197" Type="http://schemas.openxmlformats.org/officeDocument/2006/relationships/font" Target="fonts/font10.fntdata"/><Relationship Id="rId201" Type="http://schemas.openxmlformats.org/officeDocument/2006/relationships/viewProps" Target="viewProps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124" Type="http://schemas.openxmlformats.org/officeDocument/2006/relationships/slide" Target="slides/slide122.xml"/><Relationship Id="rId129" Type="http://schemas.openxmlformats.org/officeDocument/2006/relationships/slide" Target="slides/slide127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40" Type="http://schemas.openxmlformats.org/officeDocument/2006/relationships/slide" Target="slides/slide138.xml"/><Relationship Id="rId145" Type="http://schemas.openxmlformats.org/officeDocument/2006/relationships/slide" Target="slides/slide143.xml"/><Relationship Id="rId161" Type="http://schemas.openxmlformats.org/officeDocument/2006/relationships/slide" Target="slides/slide159.xml"/><Relationship Id="rId166" Type="http://schemas.openxmlformats.org/officeDocument/2006/relationships/slide" Target="slides/slide164.xml"/><Relationship Id="rId182" Type="http://schemas.openxmlformats.org/officeDocument/2006/relationships/slide" Target="slides/slide180.xml"/><Relationship Id="rId187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119" Type="http://schemas.openxmlformats.org/officeDocument/2006/relationships/slide" Target="slides/slide117.xml"/><Relationship Id="rId44" Type="http://schemas.openxmlformats.org/officeDocument/2006/relationships/slide" Target="slides/slide42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130" Type="http://schemas.openxmlformats.org/officeDocument/2006/relationships/slide" Target="slides/slide128.xml"/><Relationship Id="rId135" Type="http://schemas.openxmlformats.org/officeDocument/2006/relationships/slide" Target="slides/slide133.xml"/><Relationship Id="rId151" Type="http://schemas.openxmlformats.org/officeDocument/2006/relationships/slide" Target="slides/slide149.xml"/><Relationship Id="rId156" Type="http://schemas.openxmlformats.org/officeDocument/2006/relationships/slide" Target="slides/slide154.xml"/><Relationship Id="rId177" Type="http://schemas.openxmlformats.org/officeDocument/2006/relationships/slide" Target="slides/slide175.xml"/><Relationship Id="rId198" Type="http://schemas.openxmlformats.org/officeDocument/2006/relationships/font" Target="fonts/font11.fntdata"/><Relationship Id="rId172" Type="http://schemas.openxmlformats.org/officeDocument/2006/relationships/slide" Target="slides/slide170.xml"/><Relationship Id="rId193" Type="http://schemas.openxmlformats.org/officeDocument/2006/relationships/font" Target="fonts/font6.fntdata"/><Relationship Id="rId202" Type="http://schemas.openxmlformats.org/officeDocument/2006/relationships/theme" Target="theme/theme1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slide" Target="slides/slide118.xml"/><Relationship Id="rId125" Type="http://schemas.openxmlformats.org/officeDocument/2006/relationships/slide" Target="slides/slide123.xml"/><Relationship Id="rId141" Type="http://schemas.openxmlformats.org/officeDocument/2006/relationships/slide" Target="slides/slide139.xml"/><Relationship Id="rId146" Type="http://schemas.openxmlformats.org/officeDocument/2006/relationships/slide" Target="slides/slide144.xml"/><Relationship Id="rId167" Type="http://schemas.openxmlformats.org/officeDocument/2006/relationships/slide" Target="slides/slide165.xml"/><Relationship Id="rId188" Type="http://schemas.openxmlformats.org/officeDocument/2006/relationships/font" Target="fonts/font1.fntdata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162" Type="http://schemas.openxmlformats.org/officeDocument/2006/relationships/slide" Target="slides/slide160.xml"/><Relationship Id="rId183" Type="http://schemas.openxmlformats.org/officeDocument/2006/relationships/slide" Target="slides/slide181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131" Type="http://schemas.openxmlformats.org/officeDocument/2006/relationships/slide" Target="slides/slide129.xml"/><Relationship Id="rId136" Type="http://schemas.openxmlformats.org/officeDocument/2006/relationships/slide" Target="slides/slide134.xml"/><Relationship Id="rId157" Type="http://schemas.openxmlformats.org/officeDocument/2006/relationships/slide" Target="slides/slide155.xml"/><Relationship Id="rId178" Type="http://schemas.openxmlformats.org/officeDocument/2006/relationships/slide" Target="slides/slide176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52" Type="http://schemas.openxmlformats.org/officeDocument/2006/relationships/slide" Target="slides/slide150.xml"/><Relationship Id="rId173" Type="http://schemas.openxmlformats.org/officeDocument/2006/relationships/slide" Target="slides/slide171.xml"/><Relationship Id="rId194" Type="http://schemas.openxmlformats.org/officeDocument/2006/relationships/font" Target="fonts/font7.fntdata"/><Relationship Id="rId199" Type="http://schemas.openxmlformats.org/officeDocument/2006/relationships/font" Target="fonts/font12.fntdata"/><Relationship Id="rId203" Type="http://schemas.openxmlformats.org/officeDocument/2006/relationships/tableStyles" Target="tableStyle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147" Type="http://schemas.openxmlformats.org/officeDocument/2006/relationships/slide" Target="slides/slide145.xml"/><Relationship Id="rId168" Type="http://schemas.openxmlformats.org/officeDocument/2006/relationships/slide" Target="slides/slide166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142" Type="http://schemas.openxmlformats.org/officeDocument/2006/relationships/slide" Target="slides/slide140.xml"/><Relationship Id="rId163" Type="http://schemas.openxmlformats.org/officeDocument/2006/relationships/slide" Target="slides/slide161.xml"/><Relationship Id="rId184" Type="http://schemas.openxmlformats.org/officeDocument/2006/relationships/slide" Target="slides/slide182.xml"/><Relationship Id="rId189" Type="http://schemas.openxmlformats.org/officeDocument/2006/relationships/font" Target="fonts/font2.fntdata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137" Type="http://schemas.openxmlformats.org/officeDocument/2006/relationships/slide" Target="slides/slide135.xml"/><Relationship Id="rId158" Type="http://schemas.openxmlformats.org/officeDocument/2006/relationships/slide" Target="slides/slide156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slide" Target="slides/slide130.xml"/><Relationship Id="rId153" Type="http://schemas.openxmlformats.org/officeDocument/2006/relationships/slide" Target="slides/slide151.xml"/><Relationship Id="rId174" Type="http://schemas.openxmlformats.org/officeDocument/2006/relationships/slide" Target="slides/slide172.xml"/><Relationship Id="rId179" Type="http://schemas.openxmlformats.org/officeDocument/2006/relationships/slide" Target="slides/slide177.xml"/><Relationship Id="rId195" Type="http://schemas.openxmlformats.org/officeDocument/2006/relationships/font" Target="fonts/font8.fntdata"/><Relationship Id="rId190" Type="http://schemas.openxmlformats.org/officeDocument/2006/relationships/font" Target="fonts/font3.fntdata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27" Type="http://schemas.openxmlformats.org/officeDocument/2006/relationships/slide" Target="slides/slide12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143" Type="http://schemas.openxmlformats.org/officeDocument/2006/relationships/slide" Target="slides/slide141.xml"/><Relationship Id="rId148" Type="http://schemas.openxmlformats.org/officeDocument/2006/relationships/slide" Target="slides/slide146.xml"/><Relationship Id="rId164" Type="http://schemas.openxmlformats.org/officeDocument/2006/relationships/slide" Target="slides/slide162.xml"/><Relationship Id="rId169" Type="http://schemas.openxmlformats.org/officeDocument/2006/relationships/slide" Target="slides/slide167.xml"/><Relationship Id="rId185" Type="http://schemas.openxmlformats.org/officeDocument/2006/relationships/slide" Target="slides/slide183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80" Type="http://schemas.openxmlformats.org/officeDocument/2006/relationships/slide" Target="slides/slide178.xml"/><Relationship Id="rId26" Type="http://schemas.openxmlformats.org/officeDocument/2006/relationships/slide" Target="slides/slide24.xml"/><Relationship Id="rId47" Type="http://schemas.openxmlformats.org/officeDocument/2006/relationships/slide" Target="slides/slide45.xml"/><Relationship Id="rId68" Type="http://schemas.openxmlformats.org/officeDocument/2006/relationships/slide" Target="slides/slide66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slide" Target="slides/slide131.xml"/><Relationship Id="rId154" Type="http://schemas.openxmlformats.org/officeDocument/2006/relationships/slide" Target="slides/slide152.xml"/><Relationship Id="rId175" Type="http://schemas.openxmlformats.org/officeDocument/2006/relationships/slide" Target="slides/slide17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 txBox="1">
            <a:spLocks noGrp="1"/>
          </p:cNvSpPr>
          <p:nvPr>
            <p:ph type="hdr" idx="2"/>
          </p:nvPr>
        </p:nvSpPr>
        <p:spPr>
          <a:xfrm>
            <a:off x="3886200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1pPr>
            <a:lvl2pPr marL="457200" marR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2pPr>
            <a:lvl3pPr marL="914400" marR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3pPr>
            <a:lvl4pPr marL="1371600" marR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4pPr>
            <a:lvl5pPr marL="1828800" marR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5pPr>
            <a:lvl6pPr marL="2286000" marR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6pPr>
            <a:lvl7pPr marL="3200400" marR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7pPr>
            <a:lvl8pPr marL="4572000" marR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8pPr>
            <a:lvl9pPr marL="6400800" marR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/>
          </a:p>
        </p:txBody>
      </p:sp>
      <p:sp>
        <p:nvSpPr>
          <p:cNvPr id="3" name="Shape 3"/>
          <p:cNvSpPr txBox="1">
            <a:spLocks noGrp="1"/>
          </p:cNvSpPr>
          <p:nvPr>
            <p:ph type="dt" idx="10"/>
          </p:nvPr>
        </p:nvSpPr>
        <p:spPr>
          <a:xfrm>
            <a:off x="1586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1pPr>
            <a:lvl2pPr marL="457200" marR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2pPr>
            <a:lvl3pPr marL="914400" marR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3pPr>
            <a:lvl4pPr marL="1371600" marR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4pPr>
            <a:lvl5pPr marL="1828800" marR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5pPr>
            <a:lvl6pPr marL="2286000" marR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6pPr>
            <a:lvl7pPr marL="3200400" marR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7pPr>
            <a:lvl8pPr marL="4572000" marR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8pPr>
            <a:lvl9pPr marL="6400800" marR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/>
          </a:p>
        </p:txBody>
      </p:sp>
      <p:sp>
        <p:nvSpPr>
          <p:cNvPr id="4" name="Shape 4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5" name="Shape 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" name="Shape 6"/>
          <p:cNvSpPr txBox="1">
            <a:spLocks noGrp="1"/>
          </p:cNvSpPr>
          <p:nvPr>
            <p:ph type="ftr" idx="11"/>
          </p:nvPr>
        </p:nvSpPr>
        <p:spPr>
          <a:xfrm>
            <a:off x="3886200" y="8685211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1pPr>
            <a:lvl2pPr marL="457200" marR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2pPr>
            <a:lvl3pPr marL="914400" marR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3pPr>
            <a:lvl4pPr marL="1371600" marR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4pPr>
            <a:lvl5pPr marL="1828800" marR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5pPr>
            <a:lvl6pPr marL="2286000" marR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6pPr>
            <a:lvl7pPr marL="3200400" marR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7pPr>
            <a:lvl8pPr marL="4572000" marR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8pPr>
            <a:lvl9pPr marL="6400800" marR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sldNum" idx="12"/>
          </p:nvPr>
        </p:nvSpPr>
        <p:spPr>
          <a:xfrm>
            <a:off x="1586" y="8685211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 baseline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l" rtl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Calibri"/>
                <a:buNone/>
              </a:pPr>
              <a:t>‹#›</a:t>
            </a:fld>
            <a:endParaRPr lang="en-US" sz="1200" b="0" i="0" u="none" strike="noStrike" cap="none" baseline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68" name="Shape 16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1" name="Shape 12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252" name="Shape 125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8" name="Shape 12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259" name="Shape 125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5" name="Shape 12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266" name="Shape 126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2" name="Shape 12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273" name="Shape 127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" name="Shape 12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281" name="Shape 128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" name="Shape 12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291" name="Shape 129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Shape 131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313" name="Shape 131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9" name="Shape 13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320" name="Shape 132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7" name="Shape 13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328" name="Shape 132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Shape 13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338" name="Shape 133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76" name="Shape 17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5" name="Shape 13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346" name="Shape 134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5" name="Shape 13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356" name="Shape 135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3" name="Shape 13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364" name="Shape 136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1" name="Shape 13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372" name="Shape 137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1" name="Shape 13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382" name="Shape 138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9" name="Shape 13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390" name="Shape 139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9" name="Shape 13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400" name="Shape 140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" name="Shape 14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407" name="Shape 140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" name="Shape 14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414" name="Shape 141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1" name="Shape 14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422" name="Shape 142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86" name="Shape 18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9" name="Shape 142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430" name="Shape 143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9" name="Shape 14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440" name="Shape 144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7" name="Shape 14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448" name="Shape 144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5" name="Shape 14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456" name="Shape 145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3" name="Shape 14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464" name="Shape 146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1" name="Shape 14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472" name="Shape 147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Shape 14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480" name="Shape 148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8" name="Shape 14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489" name="Shape 148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6" name="Shape 14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497" name="Shape 149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Shape 15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506" name="Shape 150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95" name="Shape 19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3" name="Shape 15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514" name="Shape 151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1" name="Shape 15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522" name="Shape 152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" name="Shape 153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537" name="Shape 153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" name="Shape 15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544" name="Shape 1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2" name="Shape 15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553" name="Shape 155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0" name="Shape 15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561" name="Shape 156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8" name="Shape 15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569" name="Shape 156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Shape 15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579" name="Shape 157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" name="Shape 15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588" name="Shape 158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" name="Shape 15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598" name="Shape 159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05" name="Shape 20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" name="Shape 16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608" name="Shape 160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4" name="Shape 16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615" name="Shape 161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2" name="Shape 16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623" name="Shape 162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1" name="Shape 16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632" name="Shape 163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0" name="Shape 16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641" name="Shape 164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7" name="Shape 16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648" name="Shape 164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4" name="Shape 16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655" name="Shape 165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2" name="Shape 16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663" name="Shape 166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Shape 16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671" name="Shape 167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Shape 16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679" name="Shape 167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17" name="Shape 21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6" name="Shape 16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687" name="Shape 168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4" name="Shape 16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695" name="Shape 169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2" name="Shape 17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703" name="Shape 170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" name="Shape 17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711" name="Shape 171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8" name="Shape 17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719" name="Shape 171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6" name="Shape 172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727" name="Shape 172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4" name="Shape 17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735" name="Shape 173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5" name="Shape 17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746" name="Shape 174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3" name="Shape 17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754" name="Shape 175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" name="Shape 17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762" name="Shape 176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24" name="Shape 22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9" name="Shape 17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770" name="Shape 177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7" name="Shape 17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778" name="Shape 17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6" name="Shape 17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787" name="Shape 178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4" name="Shape 17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795" name="Shape 179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" name="Shape 18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803" name="Shape 180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Shape 18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811" name="Shape 181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8" name="Shape 18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819" name="Shape 181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6" name="Shape 182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827" name="Shape 182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7" name="Shape 18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838" name="Shape 183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5" name="Shape 18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846" name="Shape 184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32" name="Shape 23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" name="Shape 18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854" name="Shape 185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" name="Shape 18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864" name="Shape 186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1" name="Shape 18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872" name="Shape 187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" name="Shape 18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880" name="Shape 188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6" name="Shape 18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887" name="Shape 188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Shape 189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894" name="Shape 189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0" name="Shape 19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901" name="Shape 190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0" name="Shape 19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911" name="Shape 191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0" name="Shape 19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921" name="Shape 192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7" name="Shape 19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928" name="Shape 192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42" name="Shape 24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6" name="Shape 193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937" name="Shape 193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Shape 19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946" name="Shape 194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Shape 19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953" name="Shape 195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Shape 19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960" name="Shape 196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Shape 4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477" name="Shape 47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51" name="Shape 25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99" name="Shape 9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58" name="Shape 25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65" name="Shape 26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86" name="Shape 28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Shape 2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93" name="Shape 29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303" name="Shape 30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316" name="Shape 31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324" name="Shape 32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Shape 3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335" name="Shape 33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Shape 3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342" name="Shape 34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Shape 3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349" name="Shape 34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06" name="Shape 10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Shape 3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356" name="Shape 35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Shape 3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364" name="Shape 36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Shape 3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371" name="Shape 37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Shape 3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371" name="Shape 37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Shape 3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378" name="Shape 3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Shape 3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385" name="Shape 38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Shape 3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392" name="Shape 39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Shape 10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100" name="Shape 110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Shape 11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108" name="Shape 110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7" name="Shape 111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118" name="Shape 111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13" name="Shape 11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Shape 112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130" name="Shape 113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9" name="Shape 11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140" name="Shape 114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Shape 4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411" name="Shape 41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Shape 3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400" name="Shape 40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Shape 4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423" name="Shape 42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Shape 4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432" name="Shape 43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Shape 4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443" name="Shape 44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Shape 4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454" name="Shape 45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Shape 4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464" name="Shape 46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Shape 4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472" name="Shape 47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21" name="Shape 12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Shape 4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483" name="Shape 48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Shape 4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493" name="Shape 49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Shape 5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507" name="Shape 50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Shape 51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518" name="Shape 51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Shape 5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526" name="Shape 52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Shape 5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Shape 5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553" name="Shape 55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Shape 5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561" name="Shape 56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Shape 5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572" name="Shape 57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Shape 5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581" name="Shape 58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28" name="Shape 12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Shape 5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589" name="Shape 58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Shape 6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603" name="Shape 60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Shape 6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615" name="Shape 61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Shape 62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627" name="Shape 62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Shape 6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639" name="Shape 63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Shape 6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648" name="Shape 64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Shape 6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662" name="Shape 66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Shape 7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745" name="Shape 74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Shape 7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755" name="Shape 75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Shape 7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765" name="Shape 76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47" name="Shape 14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Shape 7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774" name="Shape 77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Shape 7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781" name="Shape 78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Shape 7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788" name="Shape 78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Shape 7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795" name="Shape 79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Shape 8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804" name="Shape 80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Shape 81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813" name="Shape 81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Shape 8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822" name="Shape 82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Shape 8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833" name="Shape 83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Shape 8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843" name="Shape 84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Shape 8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850" name="Shape 85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54" name="Shape 15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Shape 8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857" name="Shape 85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Shape 8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864" name="Shape 86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Shape 8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872" name="Shape 87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Shape 8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880" name="Shape 88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Shape 8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888" name="Shape 88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Shape 8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898" name="Shape 89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Shape 9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906" name="Shape 90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Shape 91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913" name="Shape 91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Shape 91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913" name="Shape 91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" name="Shape 11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147" name="Shape 114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61" name="Shape 16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5" name="Shape 11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156" name="Shape 115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3" name="Shape 11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164" name="Shape 116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3" name="Shape 11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174" name="Shape 117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5" name="Shape 11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186" name="Shape 118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3" name="Shape 119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194" name="Shape 119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3" name="Shape 12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204" name="Shape 120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Shape 12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214" name="Shape 121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3" name="Shape 122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224" name="Shape 122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3" name="Shape 12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234" name="Shape 123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0" name="Shape 12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241" name="Shape 124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spcAft>
                <a:spcPts val="0"/>
              </a:spcAft>
              <a:defRPr/>
            </a:lvl1pPr>
            <a:lvl2pPr marL="0" marR="0" indent="0" algn="ctr" rtl="0">
              <a:spcBef>
                <a:spcPts val="0"/>
              </a:spcBef>
              <a:spcAft>
                <a:spcPts val="0"/>
              </a:spcAft>
              <a:defRPr/>
            </a:lvl2pPr>
            <a:lvl3pPr marL="0" marR="0" indent="0" algn="ctr" rtl="0">
              <a:spcBef>
                <a:spcPts val="0"/>
              </a:spcBef>
              <a:spcAft>
                <a:spcPts val="0"/>
              </a:spcAft>
              <a:defRPr/>
            </a:lvl3pPr>
            <a:lvl4pPr marL="0" marR="0" indent="0" algn="ctr" rtl="0">
              <a:spcBef>
                <a:spcPts val="0"/>
              </a:spcBef>
              <a:spcAft>
                <a:spcPts val="0"/>
              </a:spcAft>
              <a:defRPr/>
            </a:lvl4pPr>
            <a:lvl5pPr marL="0" marR="0" indent="0" algn="ctr" rtl="0">
              <a:spcBef>
                <a:spcPts val="0"/>
              </a:spcBef>
              <a:spcAft>
                <a:spcPts val="0"/>
              </a:spcAft>
              <a:defRPr/>
            </a:lvl5pPr>
            <a:lvl6pPr marL="457200" marR="0" indent="0" algn="ctr" rtl="0">
              <a:spcBef>
                <a:spcPts val="0"/>
              </a:spcBef>
              <a:spcAft>
                <a:spcPts val="0"/>
              </a:spcAft>
              <a:defRPr/>
            </a:lvl6pPr>
            <a:lvl7pPr marL="914400" marR="0" indent="0" algn="ctr" rtl="0">
              <a:spcBef>
                <a:spcPts val="0"/>
              </a:spcBef>
              <a:spcAft>
                <a:spcPts val="0"/>
              </a:spcAft>
              <a:defRPr/>
            </a:lvl7pPr>
            <a:lvl8pPr marL="1371600" marR="0" indent="0" algn="ctr" rtl="0">
              <a:spcBef>
                <a:spcPts val="0"/>
              </a:spcBef>
              <a:spcAft>
                <a:spcPts val="0"/>
              </a:spcAft>
              <a:defRPr/>
            </a:lvl8pPr>
            <a:lvl9pPr marL="1828800" marR="0" indent="0" algn="ctr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799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ctr" rtl="0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/>
            </a:lvl1pPr>
            <a:lvl2pPr marL="457200" marR="0" indent="0" algn="ctr" rtl="0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/>
            </a:lvl2pPr>
            <a:lvl3pPr marL="914400" marR="0" indent="0" algn="ctr" rtl="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/>
            </a:lvl3pPr>
            <a:lvl4pPr marL="1371600" marR="0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/>
            </a:lvl4pPr>
            <a:lvl5pPr marL="1828800" marR="0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/>
            </a:lvl5pPr>
            <a:lvl6pPr marL="2286000" marR="0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/>
            </a:lvl6pPr>
            <a:lvl7pPr marL="2743200" marR="0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/>
            </a:lvl7pPr>
            <a:lvl8pPr marL="3200400" marR="0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/>
            </a:lvl8pPr>
            <a:lvl9pPr marL="3657600" marR="0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0" marR="0" indent="0" algn="l" rtl="0">
              <a:spcBef>
                <a:spcPts val="0"/>
              </a:spcBef>
              <a:defRPr/>
            </a:lvl2pPr>
            <a:lvl3pPr marL="0" marR="0" indent="0" algn="l" rtl="0">
              <a:spcBef>
                <a:spcPts val="0"/>
              </a:spcBef>
              <a:defRPr/>
            </a:lvl3pPr>
            <a:lvl4pPr marL="0" marR="0" indent="0" algn="l" rtl="0">
              <a:spcBef>
                <a:spcPts val="0"/>
              </a:spcBef>
              <a:defRPr/>
            </a:lvl4pPr>
            <a:lvl5pPr marL="0" marR="0" indent="0" algn="l" rtl="0">
              <a:spcBef>
                <a:spcPts val="0"/>
              </a:spcBef>
              <a:defRPr/>
            </a:lvl5pPr>
            <a:lvl6pPr marL="0" marR="0" indent="0" algn="l" rtl="0">
              <a:spcBef>
                <a:spcPts val="0"/>
              </a:spcBef>
              <a:defRPr/>
            </a:lvl6pPr>
            <a:lvl7pPr marL="0" marR="0" indent="0" algn="l" rtl="0">
              <a:spcBef>
                <a:spcPts val="0"/>
              </a:spcBef>
              <a:defRPr/>
            </a:lvl7pPr>
            <a:lvl8pPr marL="0" marR="0" indent="0" algn="l" rtl="0">
              <a:spcBef>
                <a:spcPts val="0"/>
              </a:spcBef>
              <a:defRPr/>
            </a:lvl8pPr>
            <a:lvl9pPr marL="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 baseline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898989"/>
                </a:buClr>
                <a:buSzPct val="25000"/>
                <a:buFont typeface="Calibri"/>
                <a:buNone/>
              </a:pPr>
              <a:t>‹#›</a:t>
            </a:fld>
            <a:endParaRPr lang="en-US" sz="1200" b="0" i="0" u="none" strike="noStrike" cap="none" baseline="0">
              <a:solidFill>
                <a:srgbClr val="89898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>
            <a:spLocks noGrp="1"/>
          </p:cNvSpPr>
          <p:nvPr>
            <p:ph type="title"/>
          </p:nvPr>
        </p:nvSpPr>
        <p:spPr>
          <a:xfrm>
            <a:off x="722312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l"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3" name="Shape 73"/>
          <p:cNvSpPr txBox="1">
            <a:spLocks noGrp="1"/>
          </p:cNvSpPr>
          <p:nvPr>
            <p:ph type="body" idx="1"/>
          </p:nvPr>
        </p:nvSpPr>
        <p:spPr>
          <a:xfrm>
            <a:off x="722312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1pPr>
            <a:lvl2pPr marL="457200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2pPr>
            <a:lvl3pPr marL="914400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3pPr>
            <a:lvl4pPr marL="1371600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4pPr>
            <a:lvl5pPr marL="1828800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5pPr>
            <a:lvl6pPr marL="2286000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6pPr>
            <a:lvl7pPr marL="2743200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7pPr>
            <a:lvl8pPr marL="3200400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8pPr>
            <a:lvl9pPr marL="3657600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74" name="Shape 7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0" marR="0" indent="0" algn="l" rtl="0">
              <a:spcBef>
                <a:spcPts val="0"/>
              </a:spcBef>
              <a:defRPr/>
            </a:lvl2pPr>
            <a:lvl3pPr marL="0" marR="0" indent="0" algn="l" rtl="0">
              <a:spcBef>
                <a:spcPts val="0"/>
              </a:spcBef>
              <a:defRPr/>
            </a:lvl3pPr>
            <a:lvl4pPr marL="0" marR="0" indent="0" algn="l" rtl="0">
              <a:spcBef>
                <a:spcPts val="0"/>
              </a:spcBef>
              <a:defRPr/>
            </a:lvl4pPr>
            <a:lvl5pPr marL="0" marR="0" indent="0" algn="l" rtl="0">
              <a:spcBef>
                <a:spcPts val="0"/>
              </a:spcBef>
              <a:defRPr/>
            </a:lvl5pPr>
            <a:lvl6pPr marL="0" marR="0" indent="0" algn="l" rtl="0">
              <a:spcBef>
                <a:spcPts val="0"/>
              </a:spcBef>
              <a:defRPr/>
            </a:lvl6pPr>
            <a:lvl7pPr marL="0" marR="0" indent="0" algn="l" rtl="0">
              <a:spcBef>
                <a:spcPts val="0"/>
              </a:spcBef>
              <a:defRPr/>
            </a:lvl7pPr>
            <a:lvl8pPr marL="0" marR="0" indent="0" algn="l" rtl="0">
              <a:spcBef>
                <a:spcPts val="0"/>
              </a:spcBef>
              <a:defRPr/>
            </a:lvl8pPr>
            <a:lvl9pPr marL="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 baseline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898989"/>
                </a:buClr>
                <a:buSzPct val="25000"/>
                <a:buFont typeface="Calibri"/>
                <a:buNone/>
              </a:pPr>
              <a:t>‹#›</a:t>
            </a:fld>
            <a:endParaRPr lang="en-US" sz="1200" b="0" i="0" u="none" strike="noStrike" cap="none" baseline="0">
              <a:solidFill>
                <a:srgbClr val="89898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ctr" rtl="0">
              <a:spcBef>
                <a:spcPts val="0"/>
              </a:spcBef>
              <a:spcAft>
                <a:spcPts val="0"/>
              </a:spcAft>
              <a:defRPr/>
            </a:lvl1pPr>
            <a:lvl2pPr algn="ctr" rtl="0">
              <a:spcBef>
                <a:spcPts val="0"/>
              </a:spcBef>
              <a:spcAft>
                <a:spcPts val="0"/>
              </a:spcAft>
              <a:defRPr/>
            </a:lvl2pPr>
            <a:lvl3pPr algn="ctr" rtl="0">
              <a:spcBef>
                <a:spcPts val="0"/>
              </a:spcBef>
              <a:spcAft>
                <a:spcPts val="0"/>
              </a:spcAft>
              <a:defRPr/>
            </a:lvl3pPr>
            <a:lvl4pPr algn="ctr" rtl="0">
              <a:spcBef>
                <a:spcPts val="0"/>
              </a:spcBef>
              <a:spcAft>
                <a:spcPts val="0"/>
              </a:spcAft>
              <a:defRPr/>
            </a:lvl4pPr>
            <a:lvl5pPr algn="ctr" rtl="0">
              <a:spcBef>
                <a:spcPts val="0"/>
              </a:spcBef>
              <a:spcAft>
                <a:spcPts val="0"/>
              </a:spcAft>
              <a:defRPr/>
            </a:lvl5pPr>
            <a:lvl6pPr marL="457200" algn="ctr" rtl="0">
              <a:spcBef>
                <a:spcPts val="0"/>
              </a:spcBef>
              <a:spcAft>
                <a:spcPts val="0"/>
              </a:spcAft>
              <a:defRPr/>
            </a:lvl6pPr>
            <a:lvl7pPr marL="914400" algn="ctr" rtl="0">
              <a:spcBef>
                <a:spcPts val="0"/>
              </a:spcBef>
              <a:spcAft>
                <a:spcPts val="0"/>
              </a:spcAft>
              <a:defRPr/>
            </a:lvl7pPr>
            <a:lvl8pPr marL="1371600" algn="ctr" rtl="0">
              <a:spcBef>
                <a:spcPts val="0"/>
              </a:spcBef>
              <a:spcAft>
                <a:spcPts val="0"/>
              </a:spcAft>
              <a:defRPr/>
            </a:lvl8pPr>
            <a:lvl9pPr marL="1828800" algn="ctr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indent="-1397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•"/>
              <a:defRPr/>
            </a:lvl1pPr>
            <a:lvl2pPr marL="742950" indent="-1079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–"/>
              <a:defRPr/>
            </a:lvl2pPr>
            <a:lvl3pPr marL="1143000" indent="-762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•"/>
              <a:defRPr/>
            </a:lvl3pPr>
            <a:lvl4pPr marL="1600200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–"/>
              <a:defRPr/>
            </a:lvl4pPr>
            <a:lvl5pPr marL="2057400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»"/>
              <a:defRPr/>
            </a:lvl5pPr>
            <a:lvl6pPr marL="25146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6pPr>
            <a:lvl7pPr marL="29718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7pPr>
            <a:lvl8pPr marL="34290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8pPr>
            <a:lvl9pPr marL="38862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9pPr>
          </a:lstStyle>
          <a:p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0" marR="0" indent="0" algn="l" rtl="0">
              <a:spcBef>
                <a:spcPts val="0"/>
              </a:spcBef>
              <a:defRPr/>
            </a:lvl2pPr>
            <a:lvl3pPr marL="0" marR="0" indent="0" algn="l" rtl="0">
              <a:spcBef>
                <a:spcPts val="0"/>
              </a:spcBef>
              <a:defRPr/>
            </a:lvl3pPr>
            <a:lvl4pPr marL="0" marR="0" indent="0" algn="l" rtl="0">
              <a:spcBef>
                <a:spcPts val="0"/>
              </a:spcBef>
              <a:defRPr/>
            </a:lvl4pPr>
            <a:lvl5pPr marL="0" marR="0" indent="0" algn="l" rtl="0">
              <a:spcBef>
                <a:spcPts val="0"/>
              </a:spcBef>
              <a:defRPr/>
            </a:lvl5pPr>
            <a:lvl6pPr marL="0" marR="0" indent="0" algn="l" rtl="0">
              <a:spcBef>
                <a:spcPts val="0"/>
              </a:spcBef>
              <a:defRPr/>
            </a:lvl6pPr>
            <a:lvl7pPr marL="0" marR="0" indent="0" algn="l" rtl="0">
              <a:spcBef>
                <a:spcPts val="0"/>
              </a:spcBef>
              <a:defRPr/>
            </a:lvl7pPr>
            <a:lvl8pPr marL="0" marR="0" indent="0" algn="l" rtl="0">
              <a:spcBef>
                <a:spcPts val="0"/>
              </a:spcBef>
              <a:defRPr/>
            </a:lvl8pPr>
            <a:lvl9pPr marL="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81" name="Shape 8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82" name="Shape 8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 baseline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898989"/>
                </a:buClr>
                <a:buSzPct val="25000"/>
                <a:buFont typeface="Calibri"/>
                <a:buNone/>
              </a:pPr>
              <a:t>‹#›</a:t>
            </a:fld>
            <a:endParaRPr lang="en-US" sz="1200" b="0" i="0" u="none" strike="noStrike" cap="none" baseline="0">
              <a:solidFill>
                <a:srgbClr val="89898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Shape 670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spcAft>
                <a:spcPts val="0"/>
              </a:spcAft>
              <a:defRPr/>
            </a:lvl1pPr>
            <a:lvl2pPr marL="0" marR="0" indent="0" algn="ctr" rtl="0">
              <a:spcBef>
                <a:spcPts val="0"/>
              </a:spcBef>
              <a:spcAft>
                <a:spcPts val="0"/>
              </a:spcAft>
              <a:defRPr/>
            </a:lvl2pPr>
            <a:lvl3pPr marL="0" marR="0" indent="0" algn="ctr" rtl="0">
              <a:spcBef>
                <a:spcPts val="0"/>
              </a:spcBef>
              <a:spcAft>
                <a:spcPts val="0"/>
              </a:spcAft>
              <a:defRPr/>
            </a:lvl3pPr>
            <a:lvl4pPr marL="0" marR="0" indent="0" algn="ctr" rtl="0">
              <a:spcBef>
                <a:spcPts val="0"/>
              </a:spcBef>
              <a:spcAft>
                <a:spcPts val="0"/>
              </a:spcAft>
              <a:defRPr/>
            </a:lvl4pPr>
            <a:lvl5pPr marL="0" marR="0" indent="0" algn="ctr" rtl="0">
              <a:spcBef>
                <a:spcPts val="0"/>
              </a:spcBef>
              <a:spcAft>
                <a:spcPts val="0"/>
              </a:spcAft>
              <a:defRPr/>
            </a:lvl5pPr>
            <a:lvl6pPr marL="457200" marR="0" indent="0" algn="ctr" rtl="0">
              <a:spcBef>
                <a:spcPts val="0"/>
              </a:spcBef>
              <a:spcAft>
                <a:spcPts val="0"/>
              </a:spcAft>
              <a:defRPr/>
            </a:lvl6pPr>
            <a:lvl7pPr marL="914400" marR="0" indent="0" algn="ctr" rtl="0">
              <a:spcBef>
                <a:spcPts val="0"/>
              </a:spcBef>
              <a:spcAft>
                <a:spcPts val="0"/>
              </a:spcAft>
              <a:defRPr/>
            </a:lvl7pPr>
            <a:lvl8pPr marL="1371600" marR="0" indent="0" algn="ctr" rtl="0">
              <a:spcBef>
                <a:spcPts val="0"/>
              </a:spcBef>
              <a:spcAft>
                <a:spcPts val="0"/>
              </a:spcAft>
              <a:defRPr/>
            </a:lvl8pPr>
            <a:lvl9pPr marL="1828800" marR="0" indent="0" algn="ctr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/>
          </a:p>
        </p:txBody>
      </p:sp>
      <p:sp>
        <p:nvSpPr>
          <p:cNvPr id="671" name="Shape 671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799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ctr" rtl="0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/>
            </a:lvl1pPr>
            <a:lvl2pPr marL="457200" marR="0" indent="0" algn="ctr" rtl="0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/>
            </a:lvl2pPr>
            <a:lvl3pPr marL="914400" marR="0" indent="0" algn="ctr" rtl="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/>
            </a:lvl3pPr>
            <a:lvl4pPr marL="1371600" marR="0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/>
            </a:lvl4pPr>
            <a:lvl5pPr marL="1828800" marR="0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/>
            </a:lvl5pPr>
            <a:lvl6pPr marL="2286000" marR="0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/>
            </a:lvl6pPr>
            <a:lvl7pPr marL="2743200" marR="0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/>
            </a:lvl7pPr>
            <a:lvl8pPr marL="3200400" marR="0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/>
            </a:lvl8pPr>
            <a:lvl9pPr marL="3657600" marR="0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672" name="Shape 67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0" marR="0" indent="0" algn="l" rtl="0">
              <a:spcBef>
                <a:spcPts val="0"/>
              </a:spcBef>
              <a:defRPr/>
            </a:lvl2pPr>
            <a:lvl3pPr marL="0" marR="0" indent="0" algn="l" rtl="0">
              <a:spcBef>
                <a:spcPts val="0"/>
              </a:spcBef>
              <a:defRPr/>
            </a:lvl3pPr>
            <a:lvl4pPr marL="0" marR="0" indent="0" algn="l" rtl="0">
              <a:spcBef>
                <a:spcPts val="0"/>
              </a:spcBef>
              <a:defRPr/>
            </a:lvl4pPr>
            <a:lvl5pPr marL="0" marR="0" indent="0" algn="l" rtl="0">
              <a:spcBef>
                <a:spcPts val="0"/>
              </a:spcBef>
              <a:defRPr/>
            </a:lvl5pPr>
            <a:lvl6pPr marL="0" marR="0" indent="0" algn="l" rtl="0">
              <a:spcBef>
                <a:spcPts val="0"/>
              </a:spcBef>
              <a:defRPr/>
            </a:lvl6pPr>
            <a:lvl7pPr marL="0" marR="0" indent="0" algn="l" rtl="0">
              <a:spcBef>
                <a:spcPts val="0"/>
              </a:spcBef>
              <a:defRPr/>
            </a:lvl7pPr>
            <a:lvl8pPr marL="0" marR="0" indent="0" algn="l" rtl="0">
              <a:spcBef>
                <a:spcPts val="0"/>
              </a:spcBef>
              <a:defRPr/>
            </a:lvl8pPr>
            <a:lvl9pPr marL="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73" name="Shape 67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74" name="Shape 67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 baseline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898989"/>
                </a:buClr>
                <a:buSzPct val="25000"/>
                <a:buFont typeface="Calibri"/>
                <a:buNone/>
              </a:pPr>
              <a:t>‹#›</a:t>
            </a:fld>
            <a:endParaRPr lang="en-US" sz="1200" b="0" i="0" u="none" strike="noStrike" cap="none" baseline="0">
              <a:solidFill>
                <a:srgbClr val="89898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itle and Vertical Text"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Shape 682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ctr" rtl="0">
              <a:spcBef>
                <a:spcPts val="0"/>
              </a:spcBef>
              <a:spcAft>
                <a:spcPts val="0"/>
              </a:spcAft>
              <a:defRPr/>
            </a:lvl1pPr>
            <a:lvl2pPr algn="ctr" rtl="0">
              <a:spcBef>
                <a:spcPts val="0"/>
              </a:spcBef>
              <a:spcAft>
                <a:spcPts val="0"/>
              </a:spcAft>
              <a:defRPr/>
            </a:lvl2pPr>
            <a:lvl3pPr algn="ctr" rtl="0">
              <a:spcBef>
                <a:spcPts val="0"/>
              </a:spcBef>
              <a:spcAft>
                <a:spcPts val="0"/>
              </a:spcAft>
              <a:defRPr/>
            </a:lvl3pPr>
            <a:lvl4pPr algn="ctr" rtl="0">
              <a:spcBef>
                <a:spcPts val="0"/>
              </a:spcBef>
              <a:spcAft>
                <a:spcPts val="0"/>
              </a:spcAft>
              <a:defRPr/>
            </a:lvl4pPr>
            <a:lvl5pPr algn="ctr" rtl="0">
              <a:spcBef>
                <a:spcPts val="0"/>
              </a:spcBef>
              <a:spcAft>
                <a:spcPts val="0"/>
              </a:spcAft>
              <a:defRPr/>
            </a:lvl5pPr>
            <a:lvl6pPr marL="457200" algn="ctr" rtl="0">
              <a:spcBef>
                <a:spcPts val="0"/>
              </a:spcBef>
              <a:spcAft>
                <a:spcPts val="0"/>
              </a:spcAft>
              <a:defRPr/>
            </a:lvl6pPr>
            <a:lvl7pPr marL="914400" algn="ctr" rtl="0">
              <a:spcBef>
                <a:spcPts val="0"/>
              </a:spcBef>
              <a:spcAft>
                <a:spcPts val="0"/>
              </a:spcAft>
              <a:defRPr/>
            </a:lvl7pPr>
            <a:lvl8pPr marL="1371600" algn="ctr" rtl="0">
              <a:spcBef>
                <a:spcPts val="0"/>
              </a:spcBef>
              <a:spcAft>
                <a:spcPts val="0"/>
              </a:spcAft>
              <a:defRPr/>
            </a:lvl8pPr>
            <a:lvl9pPr marL="1828800" algn="ctr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/>
          </a:p>
        </p:txBody>
      </p:sp>
      <p:sp>
        <p:nvSpPr>
          <p:cNvPr id="683" name="Shape 683"/>
          <p:cNvSpPr txBox="1">
            <a:spLocks noGrp="1"/>
          </p:cNvSpPr>
          <p:nvPr>
            <p:ph type="body" idx="1"/>
          </p:nvPr>
        </p:nvSpPr>
        <p:spPr>
          <a:xfrm rot="5400000">
            <a:off x="2309018" y="-251619"/>
            <a:ext cx="4525961" cy="822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indent="-1397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•"/>
              <a:defRPr/>
            </a:lvl1pPr>
            <a:lvl2pPr marL="742950" indent="-1079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–"/>
              <a:defRPr/>
            </a:lvl2pPr>
            <a:lvl3pPr marL="1143000" indent="-762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•"/>
              <a:defRPr/>
            </a:lvl3pPr>
            <a:lvl4pPr marL="1600200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–"/>
              <a:defRPr/>
            </a:lvl4pPr>
            <a:lvl5pPr marL="2057400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»"/>
              <a:defRPr/>
            </a:lvl5pPr>
            <a:lvl6pPr marL="25146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6pPr>
            <a:lvl7pPr marL="29718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7pPr>
            <a:lvl8pPr marL="34290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8pPr>
            <a:lvl9pPr marL="38862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9pPr>
          </a:lstStyle>
          <a:p>
            <a:endParaRPr/>
          </a:p>
        </p:txBody>
      </p:sp>
      <p:sp>
        <p:nvSpPr>
          <p:cNvPr id="684" name="Shape 68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0" marR="0" indent="0" algn="l" rtl="0">
              <a:spcBef>
                <a:spcPts val="0"/>
              </a:spcBef>
              <a:defRPr/>
            </a:lvl2pPr>
            <a:lvl3pPr marL="0" marR="0" indent="0" algn="l" rtl="0">
              <a:spcBef>
                <a:spcPts val="0"/>
              </a:spcBef>
              <a:defRPr/>
            </a:lvl3pPr>
            <a:lvl4pPr marL="0" marR="0" indent="0" algn="l" rtl="0">
              <a:spcBef>
                <a:spcPts val="0"/>
              </a:spcBef>
              <a:defRPr/>
            </a:lvl4pPr>
            <a:lvl5pPr marL="0" marR="0" indent="0" algn="l" rtl="0">
              <a:spcBef>
                <a:spcPts val="0"/>
              </a:spcBef>
              <a:defRPr/>
            </a:lvl5pPr>
            <a:lvl6pPr marL="0" marR="0" indent="0" algn="l" rtl="0">
              <a:spcBef>
                <a:spcPts val="0"/>
              </a:spcBef>
              <a:defRPr/>
            </a:lvl6pPr>
            <a:lvl7pPr marL="0" marR="0" indent="0" algn="l" rtl="0">
              <a:spcBef>
                <a:spcPts val="0"/>
              </a:spcBef>
              <a:defRPr/>
            </a:lvl7pPr>
            <a:lvl8pPr marL="0" marR="0" indent="0" algn="l" rtl="0">
              <a:spcBef>
                <a:spcPts val="0"/>
              </a:spcBef>
              <a:defRPr/>
            </a:lvl8pPr>
            <a:lvl9pPr marL="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85" name="Shape 68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86" name="Shape 68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 baseline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898989"/>
                </a:buClr>
                <a:buSzPct val="25000"/>
                <a:buFont typeface="Calibri"/>
                <a:buNone/>
              </a:pPr>
              <a:t>‹#›</a:t>
            </a:fld>
            <a:endParaRPr lang="en-US" sz="1200" b="0" i="0" u="none" strike="noStrike" cap="none" baseline="0">
              <a:solidFill>
                <a:srgbClr val="89898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Shape 688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399" cy="5667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89" name="Shape 689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399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90" name="Shape 690"/>
          <p:cNvSpPr txBox="1">
            <a:spLocks noGrp="1"/>
          </p:cNvSpPr>
          <p:nvPr>
            <p:ph type="body" idx="1"/>
          </p:nvPr>
        </p:nvSpPr>
        <p:spPr>
          <a:xfrm>
            <a:off x="1792288" y="5367337"/>
            <a:ext cx="5486399" cy="80486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indent="0" rtl="0">
              <a:spcBef>
                <a:spcPts val="0"/>
              </a:spcBef>
              <a:buFont typeface="Calibri"/>
              <a:buNone/>
              <a:defRPr/>
            </a:lvl1pPr>
            <a:lvl2pPr marL="457200" indent="0" rtl="0">
              <a:spcBef>
                <a:spcPts val="0"/>
              </a:spcBef>
              <a:buFont typeface="Calibri"/>
              <a:buNone/>
              <a:defRPr/>
            </a:lvl2pPr>
            <a:lvl3pPr marL="914400" indent="0" rtl="0">
              <a:spcBef>
                <a:spcPts val="0"/>
              </a:spcBef>
              <a:buFont typeface="Calibri"/>
              <a:buNone/>
              <a:defRPr/>
            </a:lvl3pPr>
            <a:lvl4pPr marL="1371600" indent="0" rtl="0">
              <a:spcBef>
                <a:spcPts val="0"/>
              </a:spcBef>
              <a:buFont typeface="Calibri"/>
              <a:buNone/>
              <a:defRPr/>
            </a:lvl4pPr>
            <a:lvl5pPr marL="1828800" indent="0" rtl="0">
              <a:spcBef>
                <a:spcPts val="0"/>
              </a:spcBef>
              <a:buFont typeface="Calibri"/>
              <a:buNone/>
              <a:defRPr/>
            </a:lvl5pPr>
            <a:lvl6pPr marL="2286000" indent="0" rtl="0">
              <a:spcBef>
                <a:spcPts val="0"/>
              </a:spcBef>
              <a:buFont typeface="Calibri"/>
              <a:buNone/>
              <a:defRPr/>
            </a:lvl6pPr>
            <a:lvl7pPr marL="2743200" indent="0" rtl="0">
              <a:spcBef>
                <a:spcPts val="0"/>
              </a:spcBef>
              <a:buFont typeface="Calibri"/>
              <a:buNone/>
              <a:defRPr/>
            </a:lvl7pPr>
            <a:lvl8pPr marL="3200400" indent="0" rtl="0">
              <a:spcBef>
                <a:spcPts val="0"/>
              </a:spcBef>
              <a:buFont typeface="Calibri"/>
              <a:buNone/>
              <a:defRPr/>
            </a:lvl8pPr>
            <a:lvl9pPr marL="3657600" indent="0" rtl="0">
              <a:spcBef>
                <a:spcPts val="0"/>
              </a:spcBef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691" name="Shape 69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0" marR="0" indent="0" algn="l" rtl="0">
              <a:spcBef>
                <a:spcPts val="0"/>
              </a:spcBef>
              <a:defRPr/>
            </a:lvl2pPr>
            <a:lvl3pPr marL="0" marR="0" indent="0" algn="l" rtl="0">
              <a:spcBef>
                <a:spcPts val="0"/>
              </a:spcBef>
              <a:defRPr/>
            </a:lvl3pPr>
            <a:lvl4pPr marL="0" marR="0" indent="0" algn="l" rtl="0">
              <a:spcBef>
                <a:spcPts val="0"/>
              </a:spcBef>
              <a:defRPr/>
            </a:lvl4pPr>
            <a:lvl5pPr marL="0" marR="0" indent="0" algn="l" rtl="0">
              <a:spcBef>
                <a:spcPts val="0"/>
              </a:spcBef>
              <a:defRPr/>
            </a:lvl5pPr>
            <a:lvl6pPr marL="0" marR="0" indent="0" algn="l" rtl="0">
              <a:spcBef>
                <a:spcPts val="0"/>
              </a:spcBef>
              <a:defRPr/>
            </a:lvl6pPr>
            <a:lvl7pPr marL="0" marR="0" indent="0" algn="l" rtl="0">
              <a:spcBef>
                <a:spcPts val="0"/>
              </a:spcBef>
              <a:defRPr/>
            </a:lvl7pPr>
            <a:lvl8pPr marL="0" marR="0" indent="0" algn="l" rtl="0">
              <a:spcBef>
                <a:spcPts val="0"/>
              </a:spcBef>
              <a:defRPr/>
            </a:lvl8pPr>
            <a:lvl9pPr marL="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92" name="Shape 69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93" name="Shape 69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 baseline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898989"/>
                </a:buClr>
                <a:buSzPct val="25000"/>
                <a:buFont typeface="Calibri"/>
                <a:buNone/>
              </a:pPr>
              <a:t>‹#›</a:t>
            </a:fld>
            <a:endParaRPr lang="en-US" sz="1200" b="0" i="0" u="none" strike="noStrike" cap="none" baseline="0">
              <a:solidFill>
                <a:srgbClr val="89898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Shape 695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96" name="Shape 696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97" name="Shape 697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indent="0" rtl="0">
              <a:spcBef>
                <a:spcPts val="0"/>
              </a:spcBef>
              <a:buFont typeface="Calibri"/>
              <a:buNone/>
              <a:defRPr/>
            </a:lvl1pPr>
            <a:lvl2pPr marL="457200" indent="0" rtl="0">
              <a:spcBef>
                <a:spcPts val="0"/>
              </a:spcBef>
              <a:buFont typeface="Calibri"/>
              <a:buNone/>
              <a:defRPr/>
            </a:lvl2pPr>
            <a:lvl3pPr marL="914400" indent="0" rtl="0">
              <a:spcBef>
                <a:spcPts val="0"/>
              </a:spcBef>
              <a:buFont typeface="Calibri"/>
              <a:buNone/>
              <a:defRPr/>
            </a:lvl3pPr>
            <a:lvl4pPr marL="1371600" indent="0" rtl="0">
              <a:spcBef>
                <a:spcPts val="0"/>
              </a:spcBef>
              <a:buFont typeface="Calibri"/>
              <a:buNone/>
              <a:defRPr/>
            </a:lvl4pPr>
            <a:lvl5pPr marL="1828800" indent="0" rtl="0">
              <a:spcBef>
                <a:spcPts val="0"/>
              </a:spcBef>
              <a:buFont typeface="Calibri"/>
              <a:buNone/>
              <a:defRPr/>
            </a:lvl5pPr>
            <a:lvl6pPr marL="2286000" indent="0" rtl="0">
              <a:spcBef>
                <a:spcPts val="0"/>
              </a:spcBef>
              <a:buFont typeface="Calibri"/>
              <a:buNone/>
              <a:defRPr/>
            </a:lvl6pPr>
            <a:lvl7pPr marL="2743200" indent="0" rtl="0">
              <a:spcBef>
                <a:spcPts val="0"/>
              </a:spcBef>
              <a:buFont typeface="Calibri"/>
              <a:buNone/>
              <a:defRPr/>
            </a:lvl7pPr>
            <a:lvl8pPr marL="3200400" indent="0" rtl="0">
              <a:spcBef>
                <a:spcPts val="0"/>
              </a:spcBef>
              <a:buFont typeface="Calibri"/>
              <a:buNone/>
              <a:defRPr/>
            </a:lvl8pPr>
            <a:lvl9pPr marL="3657600" indent="0" rtl="0">
              <a:spcBef>
                <a:spcPts val="0"/>
              </a:spcBef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698" name="Shape 69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0" marR="0" indent="0" algn="l" rtl="0">
              <a:spcBef>
                <a:spcPts val="0"/>
              </a:spcBef>
              <a:defRPr/>
            </a:lvl2pPr>
            <a:lvl3pPr marL="0" marR="0" indent="0" algn="l" rtl="0">
              <a:spcBef>
                <a:spcPts val="0"/>
              </a:spcBef>
              <a:defRPr/>
            </a:lvl3pPr>
            <a:lvl4pPr marL="0" marR="0" indent="0" algn="l" rtl="0">
              <a:spcBef>
                <a:spcPts val="0"/>
              </a:spcBef>
              <a:defRPr/>
            </a:lvl4pPr>
            <a:lvl5pPr marL="0" marR="0" indent="0" algn="l" rtl="0">
              <a:spcBef>
                <a:spcPts val="0"/>
              </a:spcBef>
              <a:defRPr/>
            </a:lvl5pPr>
            <a:lvl6pPr marL="0" marR="0" indent="0" algn="l" rtl="0">
              <a:spcBef>
                <a:spcPts val="0"/>
              </a:spcBef>
              <a:defRPr/>
            </a:lvl6pPr>
            <a:lvl7pPr marL="0" marR="0" indent="0" algn="l" rtl="0">
              <a:spcBef>
                <a:spcPts val="0"/>
              </a:spcBef>
              <a:defRPr/>
            </a:lvl7pPr>
            <a:lvl8pPr marL="0" marR="0" indent="0" algn="l" rtl="0">
              <a:spcBef>
                <a:spcPts val="0"/>
              </a:spcBef>
              <a:defRPr/>
            </a:lvl8pPr>
            <a:lvl9pPr marL="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99" name="Shape 69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00" name="Shape 70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 baseline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898989"/>
                </a:buClr>
                <a:buSzPct val="25000"/>
                <a:buFont typeface="Calibri"/>
                <a:buNone/>
              </a:pPr>
              <a:t>‹#›</a:t>
            </a:fld>
            <a:endParaRPr lang="en-US" sz="1200" b="0" i="0" u="none" strike="noStrike" cap="none" baseline="0">
              <a:solidFill>
                <a:srgbClr val="89898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Shape 70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0" marR="0" indent="0" algn="l" rtl="0">
              <a:spcBef>
                <a:spcPts val="0"/>
              </a:spcBef>
              <a:defRPr/>
            </a:lvl2pPr>
            <a:lvl3pPr marL="0" marR="0" indent="0" algn="l" rtl="0">
              <a:spcBef>
                <a:spcPts val="0"/>
              </a:spcBef>
              <a:defRPr/>
            </a:lvl3pPr>
            <a:lvl4pPr marL="0" marR="0" indent="0" algn="l" rtl="0">
              <a:spcBef>
                <a:spcPts val="0"/>
              </a:spcBef>
              <a:defRPr/>
            </a:lvl4pPr>
            <a:lvl5pPr marL="0" marR="0" indent="0" algn="l" rtl="0">
              <a:spcBef>
                <a:spcPts val="0"/>
              </a:spcBef>
              <a:defRPr/>
            </a:lvl5pPr>
            <a:lvl6pPr marL="0" marR="0" indent="0" algn="l" rtl="0">
              <a:spcBef>
                <a:spcPts val="0"/>
              </a:spcBef>
              <a:defRPr/>
            </a:lvl6pPr>
            <a:lvl7pPr marL="0" marR="0" indent="0" algn="l" rtl="0">
              <a:spcBef>
                <a:spcPts val="0"/>
              </a:spcBef>
              <a:defRPr/>
            </a:lvl7pPr>
            <a:lvl8pPr marL="0" marR="0" indent="0" algn="l" rtl="0">
              <a:spcBef>
                <a:spcPts val="0"/>
              </a:spcBef>
              <a:defRPr/>
            </a:lvl8pPr>
            <a:lvl9pPr marL="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03" name="Shape 70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04" name="Shape 70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 baseline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898989"/>
                </a:buClr>
                <a:buSzPct val="25000"/>
                <a:buFont typeface="Calibri"/>
                <a:buNone/>
              </a:pPr>
              <a:t>‹#›</a:t>
            </a:fld>
            <a:endParaRPr lang="en-US" sz="1200" b="0" i="0" u="none" strike="noStrike" cap="none" baseline="0">
              <a:solidFill>
                <a:srgbClr val="89898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Shape 706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ctr" rtl="0">
              <a:spcBef>
                <a:spcPts val="0"/>
              </a:spcBef>
              <a:spcAft>
                <a:spcPts val="0"/>
              </a:spcAft>
              <a:defRPr/>
            </a:lvl1pPr>
            <a:lvl2pPr algn="ctr" rtl="0">
              <a:spcBef>
                <a:spcPts val="0"/>
              </a:spcBef>
              <a:spcAft>
                <a:spcPts val="0"/>
              </a:spcAft>
              <a:defRPr/>
            </a:lvl2pPr>
            <a:lvl3pPr algn="ctr" rtl="0">
              <a:spcBef>
                <a:spcPts val="0"/>
              </a:spcBef>
              <a:spcAft>
                <a:spcPts val="0"/>
              </a:spcAft>
              <a:defRPr/>
            </a:lvl3pPr>
            <a:lvl4pPr algn="ctr" rtl="0">
              <a:spcBef>
                <a:spcPts val="0"/>
              </a:spcBef>
              <a:spcAft>
                <a:spcPts val="0"/>
              </a:spcAft>
              <a:defRPr/>
            </a:lvl4pPr>
            <a:lvl5pPr algn="ctr" rtl="0">
              <a:spcBef>
                <a:spcPts val="0"/>
              </a:spcBef>
              <a:spcAft>
                <a:spcPts val="0"/>
              </a:spcAft>
              <a:defRPr/>
            </a:lvl5pPr>
            <a:lvl6pPr marL="457200" algn="ctr" rtl="0">
              <a:spcBef>
                <a:spcPts val="0"/>
              </a:spcBef>
              <a:spcAft>
                <a:spcPts val="0"/>
              </a:spcAft>
              <a:defRPr/>
            </a:lvl6pPr>
            <a:lvl7pPr marL="914400" algn="ctr" rtl="0">
              <a:spcBef>
                <a:spcPts val="0"/>
              </a:spcBef>
              <a:spcAft>
                <a:spcPts val="0"/>
              </a:spcAft>
              <a:defRPr/>
            </a:lvl7pPr>
            <a:lvl8pPr marL="1371600" algn="ctr" rtl="0">
              <a:spcBef>
                <a:spcPts val="0"/>
              </a:spcBef>
              <a:spcAft>
                <a:spcPts val="0"/>
              </a:spcAft>
              <a:defRPr/>
            </a:lvl8pPr>
            <a:lvl9pPr marL="1828800" algn="ctr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/>
          </a:p>
        </p:txBody>
      </p:sp>
      <p:sp>
        <p:nvSpPr>
          <p:cNvPr id="707" name="Shape 70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0" marR="0" indent="0" algn="l" rtl="0">
              <a:spcBef>
                <a:spcPts val="0"/>
              </a:spcBef>
              <a:defRPr/>
            </a:lvl2pPr>
            <a:lvl3pPr marL="0" marR="0" indent="0" algn="l" rtl="0">
              <a:spcBef>
                <a:spcPts val="0"/>
              </a:spcBef>
              <a:defRPr/>
            </a:lvl3pPr>
            <a:lvl4pPr marL="0" marR="0" indent="0" algn="l" rtl="0">
              <a:spcBef>
                <a:spcPts val="0"/>
              </a:spcBef>
              <a:defRPr/>
            </a:lvl4pPr>
            <a:lvl5pPr marL="0" marR="0" indent="0" algn="l" rtl="0">
              <a:spcBef>
                <a:spcPts val="0"/>
              </a:spcBef>
              <a:defRPr/>
            </a:lvl5pPr>
            <a:lvl6pPr marL="0" marR="0" indent="0" algn="l" rtl="0">
              <a:spcBef>
                <a:spcPts val="0"/>
              </a:spcBef>
              <a:defRPr/>
            </a:lvl6pPr>
            <a:lvl7pPr marL="0" marR="0" indent="0" algn="l" rtl="0">
              <a:spcBef>
                <a:spcPts val="0"/>
              </a:spcBef>
              <a:defRPr/>
            </a:lvl7pPr>
            <a:lvl8pPr marL="0" marR="0" indent="0" algn="l" rtl="0">
              <a:spcBef>
                <a:spcPts val="0"/>
              </a:spcBef>
              <a:defRPr/>
            </a:lvl8pPr>
            <a:lvl9pPr marL="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08" name="Shape 70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09" name="Shape 70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 baseline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898989"/>
                </a:buClr>
                <a:buSzPct val="25000"/>
                <a:buFont typeface="Calibri"/>
                <a:buNone/>
              </a:pPr>
              <a:t>‹#›</a:t>
            </a:fld>
            <a:endParaRPr lang="en-US" sz="1200" b="0" i="0" u="none" strike="noStrike" cap="none" baseline="0">
              <a:solidFill>
                <a:srgbClr val="89898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Shape 711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12" name="Shape 712"/>
          <p:cNvSpPr txBox="1">
            <a:spLocks noGrp="1"/>
          </p:cNvSpPr>
          <p:nvPr>
            <p:ph type="body" idx="1"/>
          </p:nvPr>
        </p:nvSpPr>
        <p:spPr>
          <a:xfrm>
            <a:off x="457200" y="1535112"/>
            <a:ext cx="4040187" cy="6397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indent="0" rtl="0">
              <a:spcBef>
                <a:spcPts val="0"/>
              </a:spcBef>
              <a:buFont typeface="Calibri"/>
              <a:buNone/>
              <a:defRPr/>
            </a:lvl1pPr>
            <a:lvl2pPr marL="457200" indent="0" rtl="0">
              <a:spcBef>
                <a:spcPts val="0"/>
              </a:spcBef>
              <a:buFont typeface="Calibri"/>
              <a:buNone/>
              <a:defRPr/>
            </a:lvl2pPr>
            <a:lvl3pPr marL="914400" indent="0" rtl="0">
              <a:spcBef>
                <a:spcPts val="0"/>
              </a:spcBef>
              <a:buFont typeface="Calibri"/>
              <a:buNone/>
              <a:defRPr/>
            </a:lvl3pPr>
            <a:lvl4pPr marL="1371600" indent="0" rtl="0">
              <a:spcBef>
                <a:spcPts val="0"/>
              </a:spcBef>
              <a:buFont typeface="Calibri"/>
              <a:buNone/>
              <a:defRPr/>
            </a:lvl4pPr>
            <a:lvl5pPr marL="1828800" indent="0" rtl="0">
              <a:spcBef>
                <a:spcPts val="0"/>
              </a:spcBef>
              <a:buFont typeface="Calibri"/>
              <a:buNone/>
              <a:defRPr/>
            </a:lvl5pPr>
            <a:lvl6pPr marL="2286000" indent="0" rtl="0">
              <a:spcBef>
                <a:spcPts val="0"/>
              </a:spcBef>
              <a:buFont typeface="Calibri"/>
              <a:buNone/>
              <a:defRPr/>
            </a:lvl6pPr>
            <a:lvl7pPr marL="2743200" indent="0" rtl="0">
              <a:spcBef>
                <a:spcPts val="0"/>
              </a:spcBef>
              <a:buFont typeface="Calibri"/>
              <a:buNone/>
              <a:defRPr/>
            </a:lvl7pPr>
            <a:lvl8pPr marL="3200400" indent="0" rtl="0">
              <a:spcBef>
                <a:spcPts val="0"/>
              </a:spcBef>
              <a:buFont typeface="Calibri"/>
              <a:buNone/>
              <a:defRPr/>
            </a:lvl8pPr>
            <a:lvl9pPr marL="3657600" indent="0" rtl="0">
              <a:spcBef>
                <a:spcPts val="0"/>
              </a:spcBef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713" name="Shape 713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7" cy="39512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14" name="Shape 714"/>
          <p:cNvSpPr txBox="1">
            <a:spLocks noGrp="1"/>
          </p:cNvSpPr>
          <p:nvPr>
            <p:ph type="body" idx="3"/>
          </p:nvPr>
        </p:nvSpPr>
        <p:spPr>
          <a:xfrm>
            <a:off x="4645025" y="1535112"/>
            <a:ext cx="4041774" cy="6397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indent="0" rtl="0">
              <a:spcBef>
                <a:spcPts val="0"/>
              </a:spcBef>
              <a:buFont typeface="Calibri"/>
              <a:buNone/>
              <a:defRPr/>
            </a:lvl1pPr>
            <a:lvl2pPr marL="457200" indent="0" rtl="0">
              <a:spcBef>
                <a:spcPts val="0"/>
              </a:spcBef>
              <a:buFont typeface="Calibri"/>
              <a:buNone/>
              <a:defRPr/>
            </a:lvl2pPr>
            <a:lvl3pPr marL="914400" indent="0" rtl="0">
              <a:spcBef>
                <a:spcPts val="0"/>
              </a:spcBef>
              <a:buFont typeface="Calibri"/>
              <a:buNone/>
              <a:defRPr/>
            </a:lvl3pPr>
            <a:lvl4pPr marL="1371600" indent="0" rtl="0">
              <a:spcBef>
                <a:spcPts val="0"/>
              </a:spcBef>
              <a:buFont typeface="Calibri"/>
              <a:buNone/>
              <a:defRPr/>
            </a:lvl4pPr>
            <a:lvl5pPr marL="1828800" indent="0" rtl="0">
              <a:spcBef>
                <a:spcPts val="0"/>
              </a:spcBef>
              <a:buFont typeface="Calibri"/>
              <a:buNone/>
              <a:defRPr/>
            </a:lvl5pPr>
            <a:lvl6pPr marL="2286000" indent="0" rtl="0">
              <a:spcBef>
                <a:spcPts val="0"/>
              </a:spcBef>
              <a:buFont typeface="Calibri"/>
              <a:buNone/>
              <a:defRPr/>
            </a:lvl6pPr>
            <a:lvl7pPr marL="2743200" indent="0" rtl="0">
              <a:spcBef>
                <a:spcPts val="0"/>
              </a:spcBef>
              <a:buFont typeface="Calibri"/>
              <a:buNone/>
              <a:defRPr/>
            </a:lvl7pPr>
            <a:lvl8pPr marL="3200400" indent="0" rtl="0">
              <a:spcBef>
                <a:spcPts val="0"/>
              </a:spcBef>
              <a:buFont typeface="Calibri"/>
              <a:buNone/>
              <a:defRPr/>
            </a:lvl8pPr>
            <a:lvl9pPr marL="3657600" indent="0" rtl="0">
              <a:spcBef>
                <a:spcPts val="0"/>
              </a:spcBef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715" name="Shape 715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4" cy="39512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16" name="Shape 71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0" marR="0" indent="0" algn="l" rtl="0">
              <a:spcBef>
                <a:spcPts val="0"/>
              </a:spcBef>
              <a:defRPr/>
            </a:lvl2pPr>
            <a:lvl3pPr marL="0" marR="0" indent="0" algn="l" rtl="0">
              <a:spcBef>
                <a:spcPts val="0"/>
              </a:spcBef>
              <a:defRPr/>
            </a:lvl3pPr>
            <a:lvl4pPr marL="0" marR="0" indent="0" algn="l" rtl="0">
              <a:spcBef>
                <a:spcPts val="0"/>
              </a:spcBef>
              <a:defRPr/>
            </a:lvl4pPr>
            <a:lvl5pPr marL="0" marR="0" indent="0" algn="l" rtl="0">
              <a:spcBef>
                <a:spcPts val="0"/>
              </a:spcBef>
              <a:defRPr/>
            </a:lvl5pPr>
            <a:lvl6pPr marL="0" marR="0" indent="0" algn="l" rtl="0">
              <a:spcBef>
                <a:spcPts val="0"/>
              </a:spcBef>
              <a:defRPr/>
            </a:lvl6pPr>
            <a:lvl7pPr marL="0" marR="0" indent="0" algn="l" rtl="0">
              <a:spcBef>
                <a:spcPts val="0"/>
              </a:spcBef>
              <a:defRPr/>
            </a:lvl7pPr>
            <a:lvl8pPr marL="0" marR="0" indent="0" algn="l" rtl="0">
              <a:spcBef>
                <a:spcPts val="0"/>
              </a:spcBef>
              <a:defRPr/>
            </a:lvl8pPr>
            <a:lvl9pPr marL="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17" name="Shape 71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18" name="Shape 71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 baseline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898989"/>
                </a:buClr>
                <a:buSzPct val="25000"/>
                <a:buFont typeface="Calibri"/>
                <a:buNone/>
              </a:pPr>
              <a:t>‹#›</a:t>
            </a:fld>
            <a:endParaRPr lang="en-US" sz="1200" b="0" i="0" u="none" strike="noStrike" cap="none" baseline="0">
              <a:solidFill>
                <a:srgbClr val="89898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Shape 720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ctr" rtl="0">
              <a:spcBef>
                <a:spcPts val="0"/>
              </a:spcBef>
              <a:spcAft>
                <a:spcPts val="0"/>
              </a:spcAft>
              <a:defRPr/>
            </a:lvl1pPr>
            <a:lvl2pPr algn="ctr" rtl="0">
              <a:spcBef>
                <a:spcPts val="0"/>
              </a:spcBef>
              <a:spcAft>
                <a:spcPts val="0"/>
              </a:spcAft>
              <a:defRPr/>
            </a:lvl2pPr>
            <a:lvl3pPr algn="ctr" rtl="0">
              <a:spcBef>
                <a:spcPts val="0"/>
              </a:spcBef>
              <a:spcAft>
                <a:spcPts val="0"/>
              </a:spcAft>
              <a:defRPr/>
            </a:lvl3pPr>
            <a:lvl4pPr algn="ctr" rtl="0">
              <a:spcBef>
                <a:spcPts val="0"/>
              </a:spcBef>
              <a:spcAft>
                <a:spcPts val="0"/>
              </a:spcAft>
              <a:defRPr/>
            </a:lvl4pPr>
            <a:lvl5pPr algn="ctr" rtl="0">
              <a:spcBef>
                <a:spcPts val="0"/>
              </a:spcBef>
              <a:spcAft>
                <a:spcPts val="0"/>
              </a:spcAft>
              <a:defRPr/>
            </a:lvl5pPr>
            <a:lvl6pPr marL="457200" algn="ctr" rtl="0">
              <a:spcBef>
                <a:spcPts val="0"/>
              </a:spcBef>
              <a:spcAft>
                <a:spcPts val="0"/>
              </a:spcAft>
              <a:defRPr/>
            </a:lvl6pPr>
            <a:lvl7pPr marL="914400" algn="ctr" rtl="0">
              <a:spcBef>
                <a:spcPts val="0"/>
              </a:spcBef>
              <a:spcAft>
                <a:spcPts val="0"/>
              </a:spcAft>
              <a:defRPr/>
            </a:lvl7pPr>
            <a:lvl8pPr marL="1371600" algn="ctr" rtl="0">
              <a:spcBef>
                <a:spcPts val="0"/>
              </a:spcBef>
              <a:spcAft>
                <a:spcPts val="0"/>
              </a:spcAft>
              <a:defRPr/>
            </a:lvl8pPr>
            <a:lvl9pPr marL="1828800" algn="ctr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/>
          </a:p>
        </p:txBody>
      </p:sp>
      <p:sp>
        <p:nvSpPr>
          <p:cNvPr id="721" name="Shape 72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599" cy="45259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22" name="Shape 722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599" cy="45259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23" name="Shape 72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0" marR="0" indent="0" algn="l" rtl="0">
              <a:spcBef>
                <a:spcPts val="0"/>
              </a:spcBef>
              <a:defRPr/>
            </a:lvl2pPr>
            <a:lvl3pPr marL="0" marR="0" indent="0" algn="l" rtl="0">
              <a:spcBef>
                <a:spcPts val="0"/>
              </a:spcBef>
              <a:defRPr/>
            </a:lvl3pPr>
            <a:lvl4pPr marL="0" marR="0" indent="0" algn="l" rtl="0">
              <a:spcBef>
                <a:spcPts val="0"/>
              </a:spcBef>
              <a:defRPr/>
            </a:lvl4pPr>
            <a:lvl5pPr marL="0" marR="0" indent="0" algn="l" rtl="0">
              <a:spcBef>
                <a:spcPts val="0"/>
              </a:spcBef>
              <a:defRPr/>
            </a:lvl5pPr>
            <a:lvl6pPr marL="0" marR="0" indent="0" algn="l" rtl="0">
              <a:spcBef>
                <a:spcPts val="0"/>
              </a:spcBef>
              <a:defRPr/>
            </a:lvl6pPr>
            <a:lvl7pPr marL="0" marR="0" indent="0" algn="l" rtl="0">
              <a:spcBef>
                <a:spcPts val="0"/>
              </a:spcBef>
              <a:defRPr/>
            </a:lvl7pPr>
            <a:lvl8pPr marL="0" marR="0" indent="0" algn="l" rtl="0">
              <a:spcBef>
                <a:spcPts val="0"/>
              </a:spcBef>
              <a:defRPr/>
            </a:lvl8pPr>
            <a:lvl9pPr marL="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24" name="Shape 72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25" name="Shape 72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 baseline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898989"/>
                </a:buClr>
                <a:buSzPct val="25000"/>
                <a:buFont typeface="Calibri"/>
                <a:buNone/>
              </a:pPr>
              <a:t>‹#›</a:t>
            </a:fld>
            <a:endParaRPr lang="en-US" sz="1200" b="0" i="0" u="none" strike="noStrike" cap="none" baseline="0">
              <a:solidFill>
                <a:srgbClr val="89898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Vertical Title and Text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ctr" rtl="0">
              <a:spcBef>
                <a:spcPts val="0"/>
              </a:spcBef>
              <a:spcAft>
                <a:spcPts val="0"/>
              </a:spcAft>
              <a:defRPr/>
            </a:lvl1pPr>
            <a:lvl2pPr algn="ctr" rtl="0">
              <a:spcBef>
                <a:spcPts val="0"/>
              </a:spcBef>
              <a:spcAft>
                <a:spcPts val="0"/>
              </a:spcAft>
              <a:defRPr/>
            </a:lvl2pPr>
            <a:lvl3pPr algn="ctr" rtl="0">
              <a:spcBef>
                <a:spcPts val="0"/>
              </a:spcBef>
              <a:spcAft>
                <a:spcPts val="0"/>
              </a:spcAft>
              <a:defRPr/>
            </a:lvl3pPr>
            <a:lvl4pPr algn="ctr" rtl="0">
              <a:spcBef>
                <a:spcPts val="0"/>
              </a:spcBef>
              <a:spcAft>
                <a:spcPts val="0"/>
              </a:spcAft>
              <a:defRPr/>
            </a:lvl4pPr>
            <a:lvl5pPr algn="ctr" rtl="0">
              <a:spcBef>
                <a:spcPts val="0"/>
              </a:spcBef>
              <a:spcAft>
                <a:spcPts val="0"/>
              </a:spcAft>
              <a:defRPr/>
            </a:lvl5pPr>
            <a:lvl6pPr marL="457200" algn="ctr" rtl="0">
              <a:spcBef>
                <a:spcPts val="0"/>
              </a:spcBef>
              <a:spcAft>
                <a:spcPts val="0"/>
              </a:spcAft>
              <a:defRPr/>
            </a:lvl6pPr>
            <a:lvl7pPr marL="914400" algn="ctr" rtl="0">
              <a:spcBef>
                <a:spcPts val="0"/>
              </a:spcBef>
              <a:spcAft>
                <a:spcPts val="0"/>
              </a:spcAft>
              <a:defRPr/>
            </a:lvl7pPr>
            <a:lvl8pPr marL="1371600" algn="ctr" rtl="0">
              <a:spcBef>
                <a:spcPts val="0"/>
              </a:spcBef>
              <a:spcAft>
                <a:spcPts val="0"/>
              </a:spcAft>
              <a:defRPr/>
            </a:lvl8pPr>
            <a:lvl9pPr marL="1828800" algn="ctr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 rot="5400000">
            <a:off x="541337" y="190500"/>
            <a:ext cx="5851525" cy="6019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indent="-1397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•"/>
              <a:defRPr/>
            </a:lvl1pPr>
            <a:lvl2pPr marL="742950" indent="-1079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–"/>
              <a:defRPr/>
            </a:lvl2pPr>
            <a:lvl3pPr marL="1143000" indent="-762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•"/>
              <a:defRPr/>
            </a:lvl3pPr>
            <a:lvl4pPr marL="1600200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–"/>
              <a:defRPr/>
            </a:lvl4pPr>
            <a:lvl5pPr marL="2057400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»"/>
              <a:defRPr/>
            </a:lvl5pPr>
            <a:lvl6pPr marL="25146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6pPr>
            <a:lvl7pPr marL="29718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7pPr>
            <a:lvl8pPr marL="34290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8pPr>
            <a:lvl9pPr marL="38862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0" marR="0" indent="0" algn="l" rtl="0">
              <a:spcBef>
                <a:spcPts val="0"/>
              </a:spcBef>
              <a:defRPr/>
            </a:lvl2pPr>
            <a:lvl3pPr marL="0" marR="0" indent="0" algn="l" rtl="0">
              <a:spcBef>
                <a:spcPts val="0"/>
              </a:spcBef>
              <a:defRPr/>
            </a:lvl3pPr>
            <a:lvl4pPr marL="0" marR="0" indent="0" algn="l" rtl="0">
              <a:spcBef>
                <a:spcPts val="0"/>
              </a:spcBef>
              <a:defRPr/>
            </a:lvl4pPr>
            <a:lvl5pPr marL="0" marR="0" indent="0" algn="l" rtl="0">
              <a:spcBef>
                <a:spcPts val="0"/>
              </a:spcBef>
              <a:defRPr/>
            </a:lvl5pPr>
            <a:lvl6pPr marL="0" marR="0" indent="0" algn="l" rtl="0">
              <a:spcBef>
                <a:spcPts val="0"/>
              </a:spcBef>
              <a:defRPr/>
            </a:lvl6pPr>
            <a:lvl7pPr marL="0" marR="0" indent="0" algn="l" rtl="0">
              <a:spcBef>
                <a:spcPts val="0"/>
              </a:spcBef>
              <a:defRPr/>
            </a:lvl7pPr>
            <a:lvl8pPr marL="0" marR="0" indent="0" algn="l" rtl="0">
              <a:spcBef>
                <a:spcPts val="0"/>
              </a:spcBef>
              <a:defRPr/>
            </a:lvl8pPr>
            <a:lvl9pPr marL="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 baseline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898989"/>
                </a:buClr>
                <a:buSzPct val="25000"/>
                <a:buFont typeface="Calibri"/>
                <a:buNone/>
              </a:pPr>
              <a:t>‹#›</a:t>
            </a:fld>
            <a:endParaRPr lang="en-US" sz="1200" b="0" i="0" u="none" strike="noStrike" cap="none" baseline="0">
              <a:solidFill>
                <a:srgbClr val="89898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Shape 727"/>
          <p:cNvSpPr txBox="1">
            <a:spLocks noGrp="1"/>
          </p:cNvSpPr>
          <p:nvPr>
            <p:ph type="title"/>
          </p:nvPr>
        </p:nvSpPr>
        <p:spPr>
          <a:xfrm>
            <a:off x="722312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l"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28" name="Shape 728"/>
          <p:cNvSpPr txBox="1">
            <a:spLocks noGrp="1"/>
          </p:cNvSpPr>
          <p:nvPr>
            <p:ph type="body" idx="1"/>
          </p:nvPr>
        </p:nvSpPr>
        <p:spPr>
          <a:xfrm>
            <a:off x="722312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1pPr>
            <a:lvl2pPr marL="457200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2pPr>
            <a:lvl3pPr marL="914400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3pPr>
            <a:lvl4pPr marL="1371600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4pPr>
            <a:lvl5pPr marL="1828800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5pPr>
            <a:lvl6pPr marL="2286000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6pPr>
            <a:lvl7pPr marL="2743200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7pPr>
            <a:lvl8pPr marL="3200400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8pPr>
            <a:lvl9pPr marL="3657600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729" name="Shape 72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0" marR="0" indent="0" algn="l" rtl="0">
              <a:spcBef>
                <a:spcPts val="0"/>
              </a:spcBef>
              <a:defRPr/>
            </a:lvl2pPr>
            <a:lvl3pPr marL="0" marR="0" indent="0" algn="l" rtl="0">
              <a:spcBef>
                <a:spcPts val="0"/>
              </a:spcBef>
              <a:defRPr/>
            </a:lvl3pPr>
            <a:lvl4pPr marL="0" marR="0" indent="0" algn="l" rtl="0">
              <a:spcBef>
                <a:spcPts val="0"/>
              </a:spcBef>
              <a:defRPr/>
            </a:lvl4pPr>
            <a:lvl5pPr marL="0" marR="0" indent="0" algn="l" rtl="0">
              <a:spcBef>
                <a:spcPts val="0"/>
              </a:spcBef>
              <a:defRPr/>
            </a:lvl5pPr>
            <a:lvl6pPr marL="0" marR="0" indent="0" algn="l" rtl="0">
              <a:spcBef>
                <a:spcPts val="0"/>
              </a:spcBef>
              <a:defRPr/>
            </a:lvl6pPr>
            <a:lvl7pPr marL="0" marR="0" indent="0" algn="l" rtl="0">
              <a:spcBef>
                <a:spcPts val="0"/>
              </a:spcBef>
              <a:defRPr/>
            </a:lvl7pPr>
            <a:lvl8pPr marL="0" marR="0" indent="0" algn="l" rtl="0">
              <a:spcBef>
                <a:spcPts val="0"/>
              </a:spcBef>
              <a:defRPr/>
            </a:lvl8pPr>
            <a:lvl9pPr marL="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30" name="Shape 73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31" name="Shape 73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 baseline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898989"/>
                </a:buClr>
                <a:buSzPct val="25000"/>
                <a:buFont typeface="Calibri"/>
                <a:buNone/>
              </a:pPr>
              <a:t>‹#›</a:t>
            </a:fld>
            <a:endParaRPr lang="en-US" sz="1200" b="0" i="0" u="none" strike="noStrike" cap="none" baseline="0">
              <a:solidFill>
                <a:srgbClr val="89898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Shape 733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ctr" rtl="0">
              <a:spcBef>
                <a:spcPts val="0"/>
              </a:spcBef>
              <a:spcAft>
                <a:spcPts val="0"/>
              </a:spcAft>
              <a:defRPr/>
            </a:lvl1pPr>
            <a:lvl2pPr algn="ctr" rtl="0">
              <a:spcBef>
                <a:spcPts val="0"/>
              </a:spcBef>
              <a:spcAft>
                <a:spcPts val="0"/>
              </a:spcAft>
              <a:defRPr/>
            </a:lvl2pPr>
            <a:lvl3pPr algn="ctr" rtl="0">
              <a:spcBef>
                <a:spcPts val="0"/>
              </a:spcBef>
              <a:spcAft>
                <a:spcPts val="0"/>
              </a:spcAft>
              <a:defRPr/>
            </a:lvl3pPr>
            <a:lvl4pPr algn="ctr" rtl="0">
              <a:spcBef>
                <a:spcPts val="0"/>
              </a:spcBef>
              <a:spcAft>
                <a:spcPts val="0"/>
              </a:spcAft>
              <a:defRPr/>
            </a:lvl4pPr>
            <a:lvl5pPr algn="ctr" rtl="0">
              <a:spcBef>
                <a:spcPts val="0"/>
              </a:spcBef>
              <a:spcAft>
                <a:spcPts val="0"/>
              </a:spcAft>
              <a:defRPr/>
            </a:lvl5pPr>
            <a:lvl6pPr marL="457200" algn="ctr" rtl="0">
              <a:spcBef>
                <a:spcPts val="0"/>
              </a:spcBef>
              <a:spcAft>
                <a:spcPts val="0"/>
              </a:spcAft>
              <a:defRPr/>
            </a:lvl6pPr>
            <a:lvl7pPr marL="914400" algn="ctr" rtl="0">
              <a:spcBef>
                <a:spcPts val="0"/>
              </a:spcBef>
              <a:spcAft>
                <a:spcPts val="0"/>
              </a:spcAft>
              <a:defRPr/>
            </a:lvl7pPr>
            <a:lvl8pPr marL="1371600" algn="ctr" rtl="0">
              <a:spcBef>
                <a:spcPts val="0"/>
              </a:spcBef>
              <a:spcAft>
                <a:spcPts val="0"/>
              </a:spcAft>
              <a:defRPr/>
            </a:lvl8pPr>
            <a:lvl9pPr marL="1828800" algn="ctr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/>
          </a:p>
        </p:txBody>
      </p:sp>
      <p:sp>
        <p:nvSpPr>
          <p:cNvPr id="734" name="Shape 73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indent="-1397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•"/>
              <a:defRPr/>
            </a:lvl1pPr>
            <a:lvl2pPr marL="742950" indent="-1079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–"/>
              <a:defRPr/>
            </a:lvl2pPr>
            <a:lvl3pPr marL="1143000" indent="-762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•"/>
              <a:defRPr/>
            </a:lvl3pPr>
            <a:lvl4pPr marL="1600200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–"/>
              <a:defRPr/>
            </a:lvl4pPr>
            <a:lvl5pPr marL="2057400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»"/>
              <a:defRPr/>
            </a:lvl5pPr>
            <a:lvl6pPr marL="25146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6pPr>
            <a:lvl7pPr marL="29718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7pPr>
            <a:lvl8pPr marL="34290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8pPr>
            <a:lvl9pPr marL="38862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9pPr>
          </a:lstStyle>
          <a:p>
            <a:endParaRPr/>
          </a:p>
        </p:txBody>
      </p:sp>
      <p:sp>
        <p:nvSpPr>
          <p:cNvPr id="735" name="Shape 73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0" marR="0" indent="0" algn="l" rtl="0">
              <a:spcBef>
                <a:spcPts val="0"/>
              </a:spcBef>
              <a:defRPr/>
            </a:lvl2pPr>
            <a:lvl3pPr marL="0" marR="0" indent="0" algn="l" rtl="0">
              <a:spcBef>
                <a:spcPts val="0"/>
              </a:spcBef>
              <a:defRPr/>
            </a:lvl3pPr>
            <a:lvl4pPr marL="0" marR="0" indent="0" algn="l" rtl="0">
              <a:spcBef>
                <a:spcPts val="0"/>
              </a:spcBef>
              <a:defRPr/>
            </a:lvl4pPr>
            <a:lvl5pPr marL="0" marR="0" indent="0" algn="l" rtl="0">
              <a:spcBef>
                <a:spcPts val="0"/>
              </a:spcBef>
              <a:defRPr/>
            </a:lvl5pPr>
            <a:lvl6pPr marL="0" marR="0" indent="0" algn="l" rtl="0">
              <a:spcBef>
                <a:spcPts val="0"/>
              </a:spcBef>
              <a:defRPr/>
            </a:lvl6pPr>
            <a:lvl7pPr marL="0" marR="0" indent="0" algn="l" rtl="0">
              <a:spcBef>
                <a:spcPts val="0"/>
              </a:spcBef>
              <a:defRPr/>
            </a:lvl7pPr>
            <a:lvl8pPr marL="0" marR="0" indent="0" algn="l" rtl="0">
              <a:spcBef>
                <a:spcPts val="0"/>
              </a:spcBef>
              <a:defRPr/>
            </a:lvl8pPr>
            <a:lvl9pPr marL="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36" name="Shape 73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37" name="Shape 73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 baseline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898989"/>
                </a:buClr>
                <a:buSzPct val="25000"/>
                <a:buFont typeface="Calibri"/>
                <a:buNone/>
              </a:pPr>
              <a:t>‹#›</a:t>
            </a:fld>
            <a:endParaRPr lang="en-US" sz="1200" b="0" i="0" u="none" strike="noStrike" cap="none" baseline="0">
              <a:solidFill>
                <a:srgbClr val="89898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itle and Vertical Text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ctr" rtl="0">
              <a:spcBef>
                <a:spcPts val="0"/>
              </a:spcBef>
              <a:spcAft>
                <a:spcPts val="0"/>
              </a:spcAft>
              <a:defRPr/>
            </a:lvl1pPr>
            <a:lvl2pPr algn="ctr" rtl="0">
              <a:spcBef>
                <a:spcPts val="0"/>
              </a:spcBef>
              <a:spcAft>
                <a:spcPts val="0"/>
              </a:spcAft>
              <a:defRPr/>
            </a:lvl2pPr>
            <a:lvl3pPr algn="ctr" rtl="0">
              <a:spcBef>
                <a:spcPts val="0"/>
              </a:spcBef>
              <a:spcAft>
                <a:spcPts val="0"/>
              </a:spcAft>
              <a:defRPr/>
            </a:lvl3pPr>
            <a:lvl4pPr algn="ctr" rtl="0">
              <a:spcBef>
                <a:spcPts val="0"/>
              </a:spcBef>
              <a:spcAft>
                <a:spcPts val="0"/>
              </a:spcAft>
              <a:defRPr/>
            </a:lvl4pPr>
            <a:lvl5pPr algn="ctr" rtl="0">
              <a:spcBef>
                <a:spcPts val="0"/>
              </a:spcBef>
              <a:spcAft>
                <a:spcPts val="0"/>
              </a:spcAft>
              <a:defRPr/>
            </a:lvl5pPr>
            <a:lvl6pPr marL="457200" algn="ctr" rtl="0">
              <a:spcBef>
                <a:spcPts val="0"/>
              </a:spcBef>
              <a:spcAft>
                <a:spcPts val="0"/>
              </a:spcAft>
              <a:defRPr/>
            </a:lvl6pPr>
            <a:lvl7pPr marL="914400" algn="ctr" rtl="0">
              <a:spcBef>
                <a:spcPts val="0"/>
              </a:spcBef>
              <a:spcAft>
                <a:spcPts val="0"/>
              </a:spcAft>
              <a:defRPr/>
            </a:lvl7pPr>
            <a:lvl8pPr marL="1371600" algn="ctr" rtl="0">
              <a:spcBef>
                <a:spcPts val="0"/>
              </a:spcBef>
              <a:spcAft>
                <a:spcPts val="0"/>
              </a:spcAft>
              <a:defRPr/>
            </a:lvl8pPr>
            <a:lvl9pPr marL="1828800" algn="ctr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body" idx="1"/>
          </p:nvPr>
        </p:nvSpPr>
        <p:spPr>
          <a:xfrm rot="5400000">
            <a:off x="2309018" y="-251619"/>
            <a:ext cx="4525961" cy="822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indent="-1397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•"/>
              <a:defRPr/>
            </a:lvl1pPr>
            <a:lvl2pPr marL="742950" indent="-1079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–"/>
              <a:defRPr/>
            </a:lvl2pPr>
            <a:lvl3pPr marL="1143000" indent="-762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•"/>
              <a:defRPr/>
            </a:lvl3pPr>
            <a:lvl4pPr marL="1600200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–"/>
              <a:defRPr/>
            </a:lvl4pPr>
            <a:lvl5pPr marL="2057400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»"/>
              <a:defRPr/>
            </a:lvl5pPr>
            <a:lvl6pPr marL="25146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6pPr>
            <a:lvl7pPr marL="29718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7pPr>
            <a:lvl8pPr marL="34290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8pPr>
            <a:lvl9pPr marL="38862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0" marR="0" indent="0" algn="l" rtl="0">
              <a:spcBef>
                <a:spcPts val="0"/>
              </a:spcBef>
              <a:defRPr/>
            </a:lvl2pPr>
            <a:lvl3pPr marL="0" marR="0" indent="0" algn="l" rtl="0">
              <a:spcBef>
                <a:spcPts val="0"/>
              </a:spcBef>
              <a:defRPr/>
            </a:lvl3pPr>
            <a:lvl4pPr marL="0" marR="0" indent="0" algn="l" rtl="0">
              <a:spcBef>
                <a:spcPts val="0"/>
              </a:spcBef>
              <a:defRPr/>
            </a:lvl4pPr>
            <a:lvl5pPr marL="0" marR="0" indent="0" algn="l" rtl="0">
              <a:spcBef>
                <a:spcPts val="0"/>
              </a:spcBef>
              <a:defRPr/>
            </a:lvl5pPr>
            <a:lvl6pPr marL="0" marR="0" indent="0" algn="l" rtl="0">
              <a:spcBef>
                <a:spcPts val="0"/>
              </a:spcBef>
              <a:defRPr/>
            </a:lvl6pPr>
            <a:lvl7pPr marL="0" marR="0" indent="0" algn="l" rtl="0">
              <a:spcBef>
                <a:spcPts val="0"/>
              </a:spcBef>
              <a:defRPr/>
            </a:lvl7pPr>
            <a:lvl8pPr marL="0" marR="0" indent="0" algn="l" rtl="0">
              <a:spcBef>
                <a:spcPts val="0"/>
              </a:spcBef>
              <a:defRPr/>
            </a:lvl8pPr>
            <a:lvl9pPr marL="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 baseline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898989"/>
                </a:buClr>
                <a:buSzPct val="25000"/>
                <a:buFont typeface="Calibri"/>
                <a:buNone/>
              </a:pPr>
              <a:t>‹#›</a:t>
            </a:fld>
            <a:endParaRPr lang="en-US" sz="1200" b="0" i="0" u="none" strike="noStrike" cap="none" baseline="0">
              <a:solidFill>
                <a:srgbClr val="89898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399" cy="5667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4" name="Shape 34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399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1792288" y="5367337"/>
            <a:ext cx="5486399" cy="80486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indent="0" rtl="0">
              <a:spcBef>
                <a:spcPts val="0"/>
              </a:spcBef>
              <a:buFont typeface="Calibri"/>
              <a:buNone/>
              <a:defRPr/>
            </a:lvl1pPr>
            <a:lvl2pPr marL="457200" indent="0" rtl="0">
              <a:spcBef>
                <a:spcPts val="0"/>
              </a:spcBef>
              <a:buFont typeface="Calibri"/>
              <a:buNone/>
              <a:defRPr/>
            </a:lvl2pPr>
            <a:lvl3pPr marL="914400" indent="0" rtl="0">
              <a:spcBef>
                <a:spcPts val="0"/>
              </a:spcBef>
              <a:buFont typeface="Calibri"/>
              <a:buNone/>
              <a:defRPr/>
            </a:lvl3pPr>
            <a:lvl4pPr marL="1371600" indent="0" rtl="0">
              <a:spcBef>
                <a:spcPts val="0"/>
              </a:spcBef>
              <a:buFont typeface="Calibri"/>
              <a:buNone/>
              <a:defRPr/>
            </a:lvl4pPr>
            <a:lvl5pPr marL="1828800" indent="0" rtl="0">
              <a:spcBef>
                <a:spcPts val="0"/>
              </a:spcBef>
              <a:buFont typeface="Calibri"/>
              <a:buNone/>
              <a:defRPr/>
            </a:lvl5pPr>
            <a:lvl6pPr marL="2286000" indent="0" rtl="0">
              <a:spcBef>
                <a:spcPts val="0"/>
              </a:spcBef>
              <a:buFont typeface="Calibri"/>
              <a:buNone/>
              <a:defRPr/>
            </a:lvl6pPr>
            <a:lvl7pPr marL="2743200" indent="0" rtl="0">
              <a:spcBef>
                <a:spcPts val="0"/>
              </a:spcBef>
              <a:buFont typeface="Calibri"/>
              <a:buNone/>
              <a:defRPr/>
            </a:lvl7pPr>
            <a:lvl8pPr marL="3200400" indent="0" rtl="0">
              <a:spcBef>
                <a:spcPts val="0"/>
              </a:spcBef>
              <a:buFont typeface="Calibri"/>
              <a:buNone/>
              <a:defRPr/>
            </a:lvl8pPr>
            <a:lvl9pPr marL="3657600" indent="0" rtl="0">
              <a:spcBef>
                <a:spcPts val="0"/>
              </a:spcBef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0" marR="0" indent="0" algn="l" rtl="0">
              <a:spcBef>
                <a:spcPts val="0"/>
              </a:spcBef>
              <a:defRPr/>
            </a:lvl2pPr>
            <a:lvl3pPr marL="0" marR="0" indent="0" algn="l" rtl="0">
              <a:spcBef>
                <a:spcPts val="0"/>
              </a:spcBef>
              <a:defRPr/>
            </a:lvl3pPr>
            <a:lvl4pPr marL="0" marR="0" indent="0" algn="l" rtl="0">
              <a:spcBef>
                <a:spcPts val="0"/>
              </a:spcBef>
              <a:defRPr/>
            </a:lvl4pPr>
            <a:lvl5pPr marL="0" marR="0" indent="0" algn="l" rtl="0">
              <a:spcBef>
                <a:spcPts val="0"/>
              </a:spcBef>
              <a:defRPr/>
            </a:lvl5pPr>
            <a:lvl6pPr marL="0" marR="0" indent="0" algn="l" rtl="0">
              <a:spcBef>
                <a:spcPts val="0"/>
              </a:spcBef>
              <a:defRPr/>
            </a:lvl6pPr>
            <a:lvl7pPr marL="0" marR="0" indent="0" algn="l" rtl="0">
              <a:spcBef>
                <a:spcPts val="0"/>
              </a:spcBef>
              <a:defRPr/>
            </a:lvl7pPr>
            <a:lvl8pPr marL="0" marR="0" indent="0" algn="l" rtl="0">
              <a:spcBef>
                <a:spcPts val="0"/>
              </a:spcBef>
              <a:defRPr/>
            </a:lvl8pPr>
            <a:lvl9pPr marL="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 baseline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898989"/>
                </a:buClr>
                <a:buSzPct val="25000"/>
                <a:buFont typeface="Calibri"/>
                <a:buNone/>
              </a:pPr>
              <a:t>‹#›</a:t>
            </a:fld>
            <a:endParaRPr lang="en-US" sz="1200" b="0" i="0" u="none" strike="noStrike" cap="none" baseline="0">
              <a:solidFill>
                <a:srgbClr val="89898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indent="0" rtl="0">
              <a:spcBef>
                <a:spcPts val="0"/>
              </a:spcBef>
              <a:buFont typeface="Calibri"/>
              <a:buNone/>
              <a:defRPr/>
            </a:lvl1pPr>
            <a:lvl2pPr marL="457200" indent="0" rtl="0">
              <a:spcBef>
                <a:spcPts val="0"/>
              </a:spcBef>
              <a:buFont typeface="Calibri"/>
              <a:buNone/>
              <a:defRPr/>
            </a:lvl2pPr>
            <a:lvl3pPr marL="914400" indent="0" rtl="0">
              <a:spcBef>
                <a:spcPts val="0"/>
              </a:spcBef>
              <a:buFont typeface="Calibri"/>
              <a:buNone/>
              <a:defRPr/>
            </a:lvl3pPr>
            <a:lvl4pPr marL="1371600" indent="0" rtl="0">
              <a:spcBef>
                <a:spcPts val="0"/>
              </a:spcBef>
              <a:buFont typeface="Calibri"/>
              <a:buNone/>
              <a:defRPr/>
            </a:lvl4pPr>
            <a:lvl5pPr marL="1828800" indent="0" rtl="0">
              <a:spcBef>
                <a:spcPts val="0"/>
              </a:spcBef>
              <a:buFont typeface="Calibri"/>
              <a:buNone/>
              <a:defRPr/>
            </a:lvl5pPr>
            <a:lvl6pPr marL="2286000" indent="0" rtl="0">
              <a:spcBef>
                <a:spcPts val="0"/>
              </a:spcBef>
              <a:buFont typeface="Calibri"/>
              <a:buNone/>
              <a:defRPr/>
            </a:lvl6pPr>
            <a:lvl7pPr marL="2743200" indent="0" rtl="0">
              <a:spcBef>
                <a:spcPts val="0"/>
              </a:spcBef>
              <a:buFont typeface="Calibri"/>
              <a:buNone/>
              <a:defRPr/>
            </a:lvl7pPr>
            <a:lvl8pPr marL="3200400" indent="0" rtl="0">
              <a:spcBef>
                <a:spcPts val="0"/>
              </a:spcBef>
              <a:buFont typeface="Calibri"/>
              <a:buNone/>
              <a:defRPr/>
            </a:lvl8pPr>
            <a:lvl9pPr marL="3657600" indent="0" rtl="0">
              <a:spcBef>
                <a:spcPts val="0"/>
              </a:spcBef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0" marR="0" indent="0" algn="l" rtl="0">
              <a:spcBef>
                <a:spcPts val="0"/>
              </a:spcBef>
              <a:defRPr/>
            </a:lvl2pPr>
            <a:lvl3pPr marL="0" marR="0" indent="0" algn="l" rtl="0">
              <a:spcBef>
                <a:spcPts val="0"/>
              </a:spcBef>
              <a:defRPr/>
            </a:lvl3pPr>
            <a:lvl4pPr marL="0" marR="0" indent="0" algn="l" rtl="0">
              <a:spcBef>
                <a:spcPts val="0"/>
              </a:spcBef>
              <a:defRPr/>
            </a:lvl4pPr>
            <a:lvl5pPr marL="0" marR="0" indent="0" algn="l" rtl="0">
              <a:spcBef>
                <a:spcPts val="0"/>
              </a:spcBef>
              <a:defRPr/>
            </a:lvl5pPr>
            <a:lvl6pPr marL="0" marR="0" indent="0" algn="l" rtl="0">
              <a:spcBef>
                <a:spcPts val="0"/>
              </a:spcBef>
              <a:defRPr/>
            </a:lvl6pPr>
            <a:lvl7pPr marL="0" marR="0" indent="0" algn="l" rtl="0">
              <a:spcBef>
                <a:spcPts val="0"/>
              </a:spcBef>
              <a:defRPr/>
            </a:lvl7pPr>
            <a:lvl8pPr marL="0" marR="0" indent="0" algn="l" rtl="0">
              <a:spcBef>
                <a:spcPts val="0"/>
              </a:spcBef>
              <a:defRPr/>
            </a:lvl8pPr>
            <a:lvl9pPr marL="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 baseline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898989"/>
                </a:buClr>
                <a:buSzPct val="25000"/>
                <a:buFont typeface="Calibri"/>
                <a:buNone/>
              </a:pPr>
              <a:t>‹#›</a:t>
            </a:fld>
            <a:endParaRPr lang="en-US" sz="1200" b="0" i="0" u="none" strike="noStrike" cap="none" baseline="0">
              <a:solidFill>
                <a:srgbClr val="89898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0" marR="0" indent="0" algn="l" rtl="0">
              <a:spcBef>
                <a:spcPts val="0"/>
              </a:spcBef>
              <a:defRPr/>
            </a:lvl2pPr>
            <a:lvl3pPr marL="0" marR="0" indent="0" algn="l" rtl="0">
              <a:spcBef>
                <a:spcPts val="0"/>
              </a:spcBef>
              <a:defRPr/>
            </a:lvl3pPr>
            <a:lvl4pPr marL="0" marR="0" indent="0" algn="l" rtl="0">
              <a:spcBef>
                <a:spcPts val="0"/>
              </a:spcBef>
              <a:defRPr/>
            </a:lvl4pPr>
            <a:lvl5pPr marL="0" marR="0" indent="0" algn="l" rtl="0">
              <a:spcBef>
                <a:spcPts val="0"/>
              </a:spcBef>
              <a:defRPr/>
            </a:lvl5pPr>
            <a:lvl6pPr marL="0" marR="0" indent="0" algn="l" rtl="0">
              <a:spcBef>
                <a:spcPts val="0"/>
              </a:spcBef>
              <a:defRPr/>
            </a:lvl6pPr>
            <a:lvl7pPr marL="0" marR="0" indent="0" algn="l" rtl="0">
              <a:spcBef>
                <a:spcPts val="0"/>
              </a:spcBef>
              <a:defRPr/>
            </a:lvl7pPr>
            <a:lvl8pPr marL="0" marR="0" indent="0" algn="l" rtl="0">
              <a:spcBef>
                <a:spcPts val="0"/>
              </a:spcBef>
              <a:defRPr/>
            </a:lvl8pPr>
            <a:lvl9pPr marL="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 baseline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898989"/>
                </a:buClr>
                <a:buSzPct val="25000"/>
                <a:buFont typeface="Calibri"/>
                <a:buNone/>
              </a:pPr>
              <a:t>‹#›</a:t>
            </a:fld>
            <a:endParaRPr lang="en-US" sz="1200" b="0" i="0" u="none" strike="noStrike" cap="none" baseline="0">
              <a:solidFill>
                <a:srgbClr val="89898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ctr" rtl="0">
              <a:spcBef>
                <a:spcPts val="0"/>
              </a:spcBef>
              <a:spcAft>
                <a:spcPts val="0"/>
              </a:spcAft>
              <a:defRPr/>
            </a:lvl1pPr>
            <a:lvl2pPr algn="ctr" rtl="0">
              <a:spcBef>
                <a:spcPts val="0"/>
              </a:spcBef>
              <a:spcAft>
                <a:spcPts val="0"/>
              </a:spcAft>
              <a:defRPr/>
            </a:lvl2pPr>
            <a:lvl3pPr algn="ctr" rtl="0">
              <a:spcBef>
                <a:spcPts val="0"/>
              </a:spcBef>
              <a:spcAft>
                <a:spcPts val="0"/>
              </a:spcAft>
              <a:defRPr/>
            </a:lvl3pPr>
            <a:lvl4pPr algn="ctr" rtl="0">
              <a:spcBef>
                <a:spcPts val="0"/>
              </a:spcBef>
              <a:spcAft>
                <a:spcPts val="0"/>
              </a:spcAft>
              <a:defRPr/>
            </a:lvl4pPr>
            <a:lvl5pPr algn="ctr" rtl="0">
              <a:spcBef>
                <a:spcPts val="0"/>
              </a:spcBef>
              <a:spcAft>
                <a:spcPts val="0"/>
              </a:spcAft>
              <a:defRPr/>
            </a:lvl5pPr>
            <a:lvl6pPr marL="457200" algn="ctr" rtl="0">
              <a:spcBef>
                <a:spcPts val="0"/>
              </a:spcBef>
              <a:spcAft>
                <a:spcPts val="0"/>
              </a:spcAft>
              <a:defRPr/>
            </a:lvl6pPr>
            <a:lvl7pPr marL="914400" algn="ctr" rtl="0">
              <a:spcBef>
                <a:spcPts val="0"/>
              </a:spcBef>
              <a:spcAft>
                <a:spcPts val="0"/>
              </a:spcAft>
              <a:defRPr/>
            </a:lvl7pPr>
            <a:lvl8pPr marL="1371600" algn="ctr" rtl="0">
              <a:spcBef>
                <a:spcPts val="0"/>
              </a:spcBef>
              <a:spcAft>
                <a:spcPts val="0"/>
              </a:spcAft>
              <a:defRPr/>
            </a:lvl8pPr>
            <a:lvl9pPr marL="1828800" algn="ctr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0" marR="0" indent="0" algn="l" rtl="0">
              <a:spcBef>
                <a:spcPts val="0"/>
              </a:spcBef>
              <a:defRPr/>
            </a:lvl2pPr>
            <a:lvl3pPr marL="0" marR="0" indent="0" algn="l" rtl="0">
              <a:spcBef>
                <a:spcPts val="0"/>
              </a:spcBef>
              <a:defRPr/>
            </a:lvl3pPr>
            <a:lvl4pPr marL="0" marR="0" indent="0" algn="l" rtl="0">
              <a:spcBef>
                <a:spcPts val="0"/>
              </a:spcBef>
              <a:defRPr/>
            </a:lvl4pPr>
            <a:lvl5pPr marL="0" marR="0" indent="0" algn="l" rtl="0">
              <a:spcBef>
                <a:spcPts val="0"/>
              </a:spcBef>
              <a:defRPr/>
            </a:lvl5pPr>
            <a:lvl6pPr marL="0" marR="0" indent="0" algn="l" rtl="0">
              <a:spcBef>
                <a:spcPts val="0"/>
              </a:spcBef>
              <a:defRPr/>
            </a:lvl6pPr>
            <a:lvl7pPr marL="0" marR="0" indent="0" algn="l" rtl="0">
              <a:spcBef>
                <a:spcPts val="0"/>
              </a:spcBef>
              <a:defRPr/>
            </a:lvl7pPr>
            <a:lvl8pPr marL="0" marR="0" indent="0" algn="l" rtl="0">
              <a:spcBef>
                <a:spcPts val="0"/>
              </a:spcBef>
              <a:defRPr/>
            </a:lvl8pPr>
            <a:lvl9pPr marL="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 baseline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898989"/>
                </a:buClr>
                <a:buSzPct val="25000"/>
                <a:buFont typeface="Calibri"/>
                <a:buNone/>
              </a:pPr>
              <a:t>‹#›</a:t>
            </a:fld>
            <a:endParaRPr lang="en-US" sz="1200" b="0" i="0" u="none" strike="noStrike" cap="none" baseline="0">
              <a:solidFill>
                <a:srgbClr val="89898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body" idx="1"/>
          </p:nvPr>
        </p:nvSpPr>
        <p:spPr>
          <a:xfrm>
            <a:off x="457200" y="1535112"/>
            <a:ext cx="4040187" cy="6397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indent="0" rtl="0">
              <a:spcBef>
                <a:spcPts val="0"/>
              </a:spcBef>
              <a:buFont typeface="Calibri"/>
              <a:buNone/>
              <a:defRPr/>
            </a:lvl1pPr>
            <a:lvl2pPr marL="457200" indent="0" rtl="0">
              <a:spcBef>
                <a:spcPts val="0"/>
              </a:spcBef>
              <a:buFont typeface="Calibri"/>
              <a:buNone/>
              <a:defRPr/>
            </a:lvl2pPr>
            <a:lvl3pPr marL="914400" indent="0" rtl="0">
              <a:spcBef>
                <a:spcPts val="0"/>
              </a:spcBef>
              <a:buFont typeface="Calibri"/>
              <a:buNone/>
              <a:defRPr/>
            </a:lvl3pPr>
            <a:lvl4pPr marL="1371600" indent="0" rtl="0">
              <a:spcBef>
                <a:spcPts val="0"/>
              </a:spcBef>
              <a:buFont typeface="Calibri"/>
              <a:buNone/>
              <a:defRPr/>
            </a:lvl4pPr>
            <a:lvl5pPr marL="1828800" indent="0" rtl="0">
              <a:spcBef>
                <a:spcPts val="0"/>
              </a:spcBef>
              <a:buFont typeface="Calibri"/>
              <a:buNone/>
              <a:defRPr/>
            </a:lvl5pPr>
            <a:lvl6pPr marL="2286000" indent="0" rtl="0">
              <a:spcBef>
                <a:spcPts val="0"/>
              </a:spcBef>
              <a:buFont typeface="Calibri"/>
              <a:buNone/>
              <a:defRPr/>
            </a:lvl6pPr>
            <a:lvl7pPr marL="2743200" indent="0" rtl="0">
              <a:spcBef>
                <a:spcPts val="0"/>
              </a:spcBef>
              <a:buFont typeface="Calibri"/>
              <a:buNone/>
              <a:defRPr/>
            </a:lvl7pPr>
            <a:lvl8pPr marL="3200400" indent="0" rtl="0">
              <a:spcBef>
                <a:spcPts val="0"/>
              </a:spcBef>
              <a:buFont typeface="Calibri"/>
              <a:buNone/>
              <a:defRPr/>
            </a:lvl8pPr>
            <a:lvl9pPr marL="3657600" indent="0" rtl="0">
              <a:spcBef>
                <a:spcPts val="0"/>
              </a:spcBef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7" cy="39512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body" idx="3"/>
          </p:nvPr>
        </p:nvSpPr>
        <p:spPr>
          <a:xfrm>
            <a:off x="4645025" y="1535112"/>
            <a:ext cx="4041774" cy="6397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indent="0" rtl="0">
              <a:spcBef>
                <a:spcPts val="0"/>
              </a:spcBef>
              <a:buFont typeface="Calibri"/>
              <a:buNone/>
              <a:defRPr/>
            </a:lvl1pPr>
            <a:lvl2pPr marL="457200" indent="0" rtl="0">
              <a:spcBef>
                <a:spcPts val="0"/>
              </a:spcBef>
              <a:buFont typeface="Calibri"/>
              <a:buNone/>
              <a:defRPr/>
            </a:lvl2pPr>
            <a:lvl3pPr marL="914400" indent="0" rtl="0">
              <a:spcBef>
                <a:spcPts val="0"/>
              </a:spcBef>
              <a:buFont typeface="Calibri"/>
              <a:buNone/>
              <a:defRPr/>
            </a:lvl3pPr>
            <a:lvl4pPr marL="1371600" indent="0" rtl="0">
              <a:spcBef>
                <a:spcPts val="0"/>
              </a:spcBef>
              <a:buFont typeface="Calibri"/>
              <a:buNone/>
              <a:defRPr/>
            </a:lvl4pPr>
            <a:lvl5pPr marL="1828800" indent="0" rtl="0">
              <a:spcBef>
                <a:spcPts val="0"/>
              </a:spcBef>
              <a:buFont typeface="Calibri"/>
              <a:buNone/>
              <a:defRPr/>
            </a:lvl5pPr>
            <a:lvl6pPr marL="2286000" indent="0" rtl="0">
              <a:spcBef>
                <a:spcPts val="0"/>
              </a:spcBef>
              <a:buFont typeface="Calibri"/>
              <a:buNone/>
              <a:defRPr/>
            </a:lvl6pPr>
            <a:lvl7pPr marL="2743200" indent="0" rtl="0">
              <a:spcBef>
                <a:spcPts val="0"/>
              </a:spcBef>
              <a:buFont typeface="Calibri"/>
              <a:buNone/>
              <a:defRPr/>
            </a:lvl7pPr>
            <a:lvl8pPr marL="3200400" indent="0" rtl="0">
              <a:spcBef>
                <a:spcPts val="0"/>
              </a:spcBef>
              <a:buFont typeface="Calibri"/>
              <a:buNone/>
              <a:defRPr/>
            </a:lvl8pPr>
            <a:lvl9pPr marL="3657600" indent="0" rtl="0">
              <a:spcBef>
                <a:spcPts val="0"/>
              </a:spcBef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4" cy="39512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0" marR="0" indent="0" algn="l" rtl="0">
              <a:spcBef>
                <a:spcPts val="0"/>
              </a:spcBef>
              <a:defRPr/>
            </a:lvl2pPr>
            <a:lvl3pPr marL="0" marR="0" indent="0" algn="l" rtl="0">
              <a:spcBef>
                <a:spcPts val="0"/>
              </a:spcBef>
              <a:defRPr/>
            </a:lvl3pPr>
            <a:lvl4pPr marL="0" marR="0" indent="0" algn="l" rtl="0">
              <a:spcBef>
                <a:spcPts val="0"/>
              </a:spcBef>
              <a:defRPr/>
            </a:lvl4pPr>
            <a:lvl5pPr marL="0" marR="0" indent="0" algn="l" rtl="0">
              <a:spcBef>
                <a:spcPts val="0"/>
              </a:spcBef>
              <a:defRPr/>
            </a:lvl5pPr>
            <a:lvl6pPr marL="0" marR="0" indent="0" algn="l" rtl="0">
              <a:spcBef>
                <a:spcPts val="0"/>
              </a:spcBef>
              <a:defRPr/>
            </a:lvl6pPr>
            <a:lvl7pPr marL="0" marR="0" indent="0" algn="l" rtl="0">
              <a:spcBef>
                <a:spcPts val="0"/>
              </a:spcBef>
              <a:defRPr/>
            </a:lvl7pPr>
            <a:lvl8pPr marL="0" marR="0" indent="0" algn="l" rtl="0">
              <a:spcBef>
                <a:spcPts val="0"/>
              </a:spcBef>
              <a:defRPr/>
            </a:lvl8pPr>
            <a:lvl9pPr marL="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 baseline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898989"/>
                </a:buClr>
                <a:buSzPct val="25000"/>
                <a:buFont typeface="Calibri"/>
                <a:buNone/>
              </a:pPr>
              <a:t>‹#›</a:t>
            </a:fld>
            <a:endParaRPr lang="en-US" sz="1200" b="0" i="0" u="none" strike="noStrike" cap="none" baseline="0">
              <a:solidFill>
                <a:srgbClr val="89898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ctr" rtl="0">
              <a:spcBef>
                <a:spcPts val="0"/>
              </a:spcBef>
              <a:spcAft>
                <a:spcPts val="0"/>
              </a:spcAft>
              <a:defRPr/>
            </a:lvl1pPr>
            <a:lvl2pPr algn="ctr" rtl="0">
              <a:spcBef>
                <a:spcPts val="0"/>
              </a:spcBef>
              <a:spcAft>
                <a:spcPts val="0"/>
              </a:spcAft>
              <a:defRPr/>
            </a:lvl2pPr>
            <a:lvl3pPr algn="ctr" rtl="0">
              <a:spcBef>
                <a:spcPts val="0"/>
              </a:spcBef>
              <a:spcAft>
                <a:spcPts val="0"/>
              </a:spcAft>
              <a:defRPr/>
            </a:lvl3pPr>
            <a:lvl4pPr algn="ctr" rtl="0">
              <a:spcBef>
                <a:spcPts val="0"/>
              </a:spcBef>
              <a:spcAft>
                <a:spcPts val="0"/>
              </a:spcAft>
              <a:defRPr/>
            </a:lvl4pPr>
            <a:lvl5pPr algn="ctr" rtl="0">
              <a:spcBef>
                <a:spcPts val="0"/>
              </a:spcBef>
              <a:spcAft>
                <a:spcPts val="0"/>
              </a:spcAft>
              <a:defRPr/>
            </a:lvl5pPr>
            <a:lvl6pPr marL="457200" algn="ctr" rtl="0">
              <a:spcBef>
                <a:spcPts val="0"/>
              </a:spcBef>
              <a:spcAft>
                <a:spcPts val="0"/>
              </a:spcAft>
              <a:defRPr/>
            </a:lvl6pPr>
            <a:lvl7pPr marL="914400" algn="ctr" rtl="0">
              <a:spcBef>
                <a:spcPts val="0"/>
              </a:spcBef>
              <a:spcAft>
                <a:spcPts val="0"/>
              </a:spcAft>
              <a:defRPr/>
            </a:lvl7pPr>
            <a:lvl8pPr marL="1371600" algn="ctr" rtl="0">
              <a:spcBef>
                <a:spcPts val="0"/>
              </a:spcBef>
              <a:spcAft>
                <a:spcPts val="0"/>
              </a:spcAft>
              <a:defRPr/>
            </a:lvl8pPr>
            <a:lvl9pPr marL="1828800" algn="ctr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/>
          </a:p>
        </p:txBody>
      </p:sp>
      <p:sp>
        <p:nvSpPr>
          <p:cNvPr id="66" name="Shape 6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599" cy="45259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599" cy="45259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0" marR="0" indent="0" algn="l" rtl="0">
              <a:spcBef>
                <a:spcPts val="0"/>
              </a:spcBef>
              <a:defRPr/>
            </a:lvl2pPr>
            <a:lvl3pPr marL="0" marR="0" indent="0" algn="l" rtl="0">
              <a:spcBef>
                <a:spcPts val="0"/>
              </a:spcBef>
              <a:defRPr/>
            </a:lvl3pPr>
            <a:lvl4pPr marL="0" marR="0" indent="0" algn="l" rtl="0">
              <a:spcBef>
                <a:spcPts val="0"/>
              </a:spcBef>
              <a:defRPr/>
            </a:lvl4pPr>
            <a:lvl5pPr marL="0" marR="0" indent="0" algn="l" rtl="0">
              <a:spcBef>
                <a:spcPts val="0"/>
              </a:spcBef>
              <a:defRPr/>
            </a:lvl5pPr>
            <a:lvl6pPr marL="0" marR="0" indent="0" algn="l" rtl="0">
              <a:spcBef>
                <a:spcPts val="0"/>
              </a:spcBef>
              <a:defRPr/>
            </a:lvl6pPr>
            <a:lvl7pPr marL="0" marR="0" indent="0" algn="l" rtl="0">
              <a:spcBef>
                <a:spcPts val="0"/>
              </a:spcBef>
              <a:defRPr/>
            </a:lvl7pPr>
            <a:lvl8pPr marL="0" marR="0" indent="0" algn="l" rtl="0">
              <a:spcBef>
                <a:spcPts val="0"/>
              </a:spcBef>
              <a:defRPr/>
            </a:lvl8pPr>
            <a:lvl9pPr marL="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 baseline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898989"/>
                </a:buClr>
                <a:buSzPct val="25000"/>
                <a:buFont typeface="Calibri"/>
                <a:buNone/>
              </a:pPr>
              <a:t>‹#›</a:t>
            </a:fld>
            <a:endParaRPr lang="en-US" sz="1200" b="0" i="0" u="none" strike="noStrike" cap="none" baseline="0">
              <a:solidFill>
                <a:srgbClr val="89898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spcAft>
                <a:spcPts val="0"/>
              </a:spcAft>
              <a:defRPr/>
            </a:lvl1pPr>
            <a:lvl2pPr marL="0" marR="0" indent="0" algn="ctr" rtl="0">
              <a:spcBef>
                <a:spcPts val="0"/>
              </a:spcBef>
              <a:spcAft>
                <a:spcPts val="0"/>
              </a:spcAft>
              <a:defRPr/>
            </a:lvl2pPr>
            <a:lvl3pPr marL="0" marR="0" indent="0" algn="ctr" rtl="0">
              <a:spcBef>
                <a:spcPts val="0"/>
              </a:spcBef>
              <a:spcAft>
                <a:spcPts val="0"/>
              </a:spcAft>
              <a:defRPr/>
            </a:lvl3pPr>
            <a:lvl4pPr marL="0" marR="0" indent="0" algn="ctr" rtl="0">
              <a:spcBef>
                <a:spcPts val="0"/>
              </a:spcBef>
              <a:spcAft>
                <a:spcPts val="0"/>
              </a:spcAft>
              <a:defRPr/>
            </a:lvl4pPr>
            <a:lvl5pPr marL="0" marR="0" indent="0" algn="ctr" rtl="0">
              <a:spcBef>
                <a:spcPts val="0"/>
              </a:spcBef>
              <a:spcAft>
                <a:spcPts val="0"/>
              </a:spcAft>
              <a:defRPr/>
            </a:lvl5pPr>
            <a:lvl6pPr marL="457200" marR="0" indent="0" algn="ctr" rtl="0">
              <a:spcBef>
                <a:spcPts val="0"/>
              </a:spcBef>
              <a:spcAft>
                <a:spcPts val="0"/>
              </a:spcAft>
              <a:defRPr/>
            </a:lvl6pPr>
            <a:lvl7pPr marL="914400" marR="0" indent="0" algn="ctr" rtl="0">
              <a:spcBef>
                <a:spcPts val="0"/>
              </a:spcBef>
              <a:spcAft>
                <a:spcPts val="0"/>
              </a:spcAft>
              <a:defRPr/>
            </a:lvl7pPr>
            <a:lvl8pPr marL="1371600" marR="0" indent="0" algn="ctr" rtl="0">
              <a:spcBef>
                <a:spcPts val="0"/>
              </a:spcBef>
              <a:spcAft>
                <a:spcPts val="0"/>
              </a:spcAft>
              <a:defRPr/>
            </a:lvl8pPr>
            <a:lvl9pPr marL="1828800" marR="0" indent="0" algn="ctr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/>
          </a:p>
        </p:txBody>
      </p:sp>
      <p:sp>
        <p:nvSpPr>
          <p:cNvPr id="10" name="Shape 1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indent="-1397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•"/>
              <a:defRPr/>
            </a:lvl1pPr>
            <a:lvl2pPr marL="742950" marR="0" indent="-1079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–"/>
              <a:defRPr/>
            </a:lvl2pPr>
            <a:lvl3pPr marL="1143000" marR="0" indent="-762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•"/>
              <a:defRPr/>
            </a:lvl3pPr>
            <a:lvl4pPr marL="1600200" marR="0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–"/>
              <a:defRPr/>
            </a:lvl4pPr>
            <a:lvl5pPr marL="2057400" marR="0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»"/>
              <a:defRPr/>
            </a:lvl5pPr>
            <a:lvl6pPr marL="2514600" marR="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6pPr>
            <a:lvl7pPr marL="2971800" marR="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7pPr>
            <a:lvl8pPr marL="3429000" marR="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8pPr>
            <a:lvl9pPr marL="3886200" marR="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 baseline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898989"/>
                </a:buClr>
                <a:buSzPct val="25000"/>
                <a:buFont typeface="Calibri"/>
                <a:buNone/>
              </a:pPr>
              <a:t>‹#›</a:t>
            </a:fld>
            <a:endParaRPr lang="en-US" sz="1200" b="0" i="0" u="none" strike="noStrike" cap="none" baseline="0">
              <a:solidFill>
                <a:srgbClr val="89898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Shape 664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spcAft>
                <a:spcPts val="0"/>
              </a:spcAft>
              <a:defRPr/>
            </a:lvl1pPr>
            <a:lvl2pPr marL="0" marR="0" indent="0" algn="ctr" rtl="0">
              <a:spcBef>
                <a:spcPts val="0"/>
              </a:spcBef>
              <a:spcAft>
                <a:spcPts val="0"/>
              </a:spcAft>
              <a:defRPr/>
            </a:lvl2pPr>
            <a:lvl3pPr marL="0" marR="0" indent="0" algn="ctr" rtl="0">
              <a:spcBef>
                <a:spcPts val="0"/>
              </a:spcBef>
              <a:spcAft>
                <a:spcPts val="0"/>
              </a:spcAft>
              <a:defRPr/>
            </a:lvl3pPr>
            <a:lvl4pPr marL="0" marR="0" indent="0" algn="ctr" rtl="0">
              <a:spcBef>
                <a:spcPts val="0"/>
              </a:spcBef>
              <a:spcAft>
                <a:spcPts val="0"/>
              </a:spcAft>
              <a:defRPr/>
            </a:lvl4pPr>
            <a:lvl5pPr marL="0" marR="0" indent="0" algn="ctr" rtl="0">
              <a:spcBef>
                <a:spcPts val="0"/>
              </a:spcBef>
              <a:spcAft>
                <a:spcPts val="0"/>
              </a:spcAft>
              <a:defRPr/>
            </a:lvl5pPr>
            <a:lvl6pPr marL="457200" marR="0" indent="0" algn="ctr" rtl="0">
              <a:spcBef>
                <a:spcPts val="0"/>
              </a:spcBef>
              <a:spcAft>
                <a:spcPts val="0"/>
              </a:spcAft>
              <a:defRPr/>
            </a:lvl6pPr>
            <a:lvl7pPr marL="914400" marR="0" indent="0" algn="ctr" rtl="0">
              <a:spcBef>
                <a:spcPts val="0"/>
              </a:spcBef>
              <a:spcAft>
                <a:spcPts val="0"/>
              </a:spcAft>
              <a:defRPr/>
            </a:lvl7pPr>
            <a:lvl8pPr marL="1371600" marR="0" indent="0" algn="ctr" rtl="0">
              <a:spcBef>
                <a:spcPts val="0"/>
              </a:spcBef>
              <a:spcAft>
                <a:spcPts val="0"/>
              </a:spcAft>
              <a:defRPr/>
            </a:lvl8pPr>
            <a:lvl9pPr marL="1828800" marR="0" indent="0" algn="ctr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/>
          </a:p>
        </p:txBody>
      </p:sp>
      <p:sp>
        <p:nvSpPr>
          <p:cNvPr id="665" name="Shape 66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indent="-1397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•"/>
              <a:defRPr/>
            </a:lvl1pPr>
            <a:lvl2pPr marL="742950" marR="0" indent="-1079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–"/>
              <a:defRPr/>
            </a:lvl2pPr>
            <a:lvl3pPr marL="1143000" marR="0" indent="-762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•"/>
              <a:defRPr/>
            </a:lvl3pPr>
            <a:lvl4pPr marL="1600200" marR="0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–"/>
              <a:defRPr/>
            </a:lvl4pPr>
            <a:lvl5pPr marL="2057400" marR="0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»"/>
              <a:defRPr/>
            </a:lvl5pPr>
            <a:lvl6pPr marL="2514600" marR="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6pPr>
            <a:lvl7pPr marL="2971800" marR="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7pPr>
            <a:lvl8pPr marL="3429000" marR="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8pPr>
            <a:lvl9pPr marL="3886200" marR="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9pPr>
          </a:lstStyle>
          <a:p>
            <a:endParaRPr/>
          </a:p>
        </p:txBody>
      </p:sp>
      <p:sp>
        <p:nvSpPr>
          <p:cNvPr id="666" name="Shape 66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67" name="Shape 66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68" name="Shape 66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 baseline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898989"/>
                </a:buClr>
                <a:buSzPct val="25000"/>
                <a:buFont typeface="Calibri"/>
                <a:buNone/>
              </a:pPr>
              <a:t>‹#›</a:t>
            </a:fld>
            <a:endParaRPr lang="en-US" sz="1200" b="0" i="0" u="none" strike="noStrike" cap="none" baseline="0">
              <a:solidFill>
                <a:srgbClr val="89898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</p:sldLayoutIdLst>
  <p:hf sldNum="0" hdr="0" ftr="0" dt="0"/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1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1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1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1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1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1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1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1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1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1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4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1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1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1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1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1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1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1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1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1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1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1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1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1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5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1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7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1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1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1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1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1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12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8.pn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8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12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12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12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0.png"/><Relationship Id="rId4" Type="http://schemas.openxmlformats.org/officeDocument/2006/relationships/image" Target="../media/image5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12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12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12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12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12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12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12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12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12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12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12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12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12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12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12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12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12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4.xml"/><Relationship Id="rId1" Type="http://schemas.openxmlformats.org/officeDocument/2006/relationships/slideLayout" Target="../slideLayouts/slideLayout12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5.xml"/><Relationship Id="rId1" Type="http://schemas.openxmlformats.org/officeDocument/2006/relationships/slideLayout" Target="../slideLayouts/slideLayout12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6.xml"/><Relationship Id="rId1" Type="http://schemas.openxmlformats.org/officeDocument/2006/relationships/slideLayout" Target="../slideLayouts/slideLayout12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7.xml"/><Relationship Id="rId1" Type="http://schemas.openxmlformats.org/officeDocument/2006/relationships/slideLayout" Target="../slideLayouts/slideLayout12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8.xml"/><Relationship Id="rId1" Type="http://schemas.openxmlformats.org/officeDocument/2006/relationships/slideLayout" Target="../slideLayouts/slideLayout12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9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70.xml"/><Relationship Id="rId1" Type="http://schemas.openxmlformats.org/officeDocument/2006/relationships/slideLayout" Target="../slideLayouts/slideLayout12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71.xml"/><Relationship Id="rId1" Type="http://schemas.openxmlformats.org/officeDocument/2006/relationships/slideLayout" Target="../slideLayouts/slideLayout12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72.xml"/><Relationship Id="rId1" Type="http://schemas.openxmlformats.org/officeDocument/2006/relationships/slideLayout" Target="../slideLayouts/slideLayout12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7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1.png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74.xml"/><Relationship Id="rId1" Type="http://schemas.openxmlformats.org/officeDocument/2006/relationships/slideLayout" Target="../slideLayouts/slideLayout12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75.xml"/><Relationship Id="rId1" Type="http://schemas.openxmlformats.org/officeDocument/2006/relationships/slideLayout" Target="../slideLayouts/slideLayout12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76.xml"/><Relationship Id="rId1" Type="http://schemas.openxmlformats.org/officeDocument/2006/relationships/slideLayout" Target="../slideLayouts/slideLayout12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77.xml"/><Relationship Id="rId1" Type="http://schemas.openxmlformats.org/officeDocument/2006/relationships/slideLayout" Target="../slideLayouts/slideLayout12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78.xml"/><Relationship Id="rId1" Type="http://schemas.openxmlformats.org/officeDocument/2006/relationships/slideLayout" Target="../slideLayouts/slideLayout12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79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80.xml"/><Relationship Id="rId1" Type="http://schemas.openxmlformats.org/officeDocument/2006/relationships/slideLayout" Target="../slideLayouts/slideLayout12.xml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8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2.png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82.xml"/><Relationship Id="rId1" Type="http://schemas.openxmlformats.org/officeDocument/2006/relationships/slideLayout" Target="../slideLayouts/slideLayout12.xml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83.xml"/><Relationship Id="rId1" Type="http://schemas.openxmlformats.org/officeDocument/2006/relationships/slideLayout" Target="../slideLayouts/slideLayout12.xml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184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7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0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>
            <a:spLocks noGrp="1"/>
          </p:cNvSpPr>
          <p:nvPr>
            <p:ph type="ctrTitle"/>
          </p:nvPr>
        </p:nvSpPr>
        <p:spPr>
          <a:xfrm>
            <a:off x="1406525" y="2420936"/>
            <a:ext cx="6478586" cy="259397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JAVA 8 workshop</a:t>
            </a:r>
            <a:br>
              <a:rPr lang="en-US" sz="4000" b="0" i="0" u="none" strike="noStrike" cap="none" baseline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4000" b="0" i="0" u="none" strike="noStrike" cap="none" baseline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87" name="Shape 8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52661" y="476250"/>
            <a:ext cx="4638674" cy="1512886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Shape 88"/>
          <p:cNvSpPr txBox="1"/>
          <p:nvPr/>
        </p:nvSpPr>
        <p:spPr>
          <a:xfrm>
            <a:off x="2735261" y="5381625"/>
            <a:ext cx="3673475" cy="42386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" name="Shape 8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705600" y="4953000"/>
            <a:ext cx="2252662" cy="1700212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Shape 86"/>
          <p:cNvSpPr txBox="1">
            <a:spLocks/>
          </p:cNvSpPr>
          <p:nvPr/>
        </p:nvSpPr>
        <p:spPr>
          <a:xfrm>
            <a:off x="6629400" y="5715000"/>
            <a:ext cx="2362200" cy="72072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  <a:tabLst/>
              <a:defRPr/>
            </a:pPr>
            <a:r>
              <a:rPr kumimoji="0" lang="en-US" sz="25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Chaim</a:t>
            </a:r>
            <a:r>
              <a:rPr kumimoji="0" lang="en-US" sz="2500" b="0" i="0" u="none" strike="noStrike" kern="0" cap="none" spc="0" normalizeH="0" baseline="0" noProof="0" dirty="0" smtClean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 Turkel</a:t>
            </a:r>
            <a:endParaRPr kumimoji="0" lang="en-US" sz="2500" b="0" i="0" u="none" strike="noStrike" kern="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Default Methods</a:t>
            </a:r>
          </a:p>
        </p:txBody>
      </p:sp>
      <p:pic>
        <p:nvPicPr>
          <p:cNvPr id="164" name="Shape 16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Shape 165"/>
          <p:cNvSpPr txBox="1"/>
          <p:nvPr/>
        </p:nvSpPr>
        <p:spPr>
          <a:xfrm>
            <a:off x="323850" y="1846261"/>
            <a:ext cx="8135936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Java 8 has a new feature:	Interfaces with default methods.</a:t>
            </a:r>
            <a:b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2000" b="0" i="0" u="none" strike="noStrike" cap="none" baseline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2000" b="0" i="0" u="none" strike="noStrike" cap="none" baseline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lang="en-US"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3" name="Shape 1243"/>
          <p:cNvSpPr txBox="1"/>
          <p:nvPr/>
        </p:nvSpPr>
        <p:spPr>
          <a:xfrm>
            <a:off x="250825" y="4892675"/>
            <a:ext cx="8785225" cy="1808162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4" name="Shape 1244"/>
          <p:cNvSpPr txBox="1"/>
          <p:nvPr/>
        </p:nvSpPr>
        <p:spPr>
          <a:xfrm>
            <a:off x="179386" y="2124075"/>
            <a:ext cx="8785225" cy="180975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5" name="Shape 1245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FP with Streams</a:t>
            </a:r>
          </a:p>
        </p:txBody>
      </p:sp>
      <p:pic>
        <p:nvPicPr>
          <p:cNvPr id="1246" name="Shape 12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247" name="Shape 1247"/>
          <p:cNvSpPr txBox="1"/>
          <p:nvPr/>
        </p:nvSpPr>
        <p:spPr>
          <a:xfrm>
            <a:off x="323850" y="1628775"/>
            <a:ext cx="8496299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Collection - 		External iteration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Stream - 		Internal Iteration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2413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248" name="Shape 124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47812" y="2276475"/>
            <a:ext cx="6165849" cy="1495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9" name="Shape 124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557337" y="5013325"/>
            <a:ext cx="6254749" cy="15668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4" name="Shape 1254"/>
          <p:cNvSpPr txBox="1">
            <a:spLocks noGrp="1"/>
          </p:cNvSpPr>
          <p:nvPr>
            <p:ph type="ctrTitle"/>
          </p:nvPr>
        </p:nvSpPr>
        <p:spPr>
          <a:xfrm>
            <a:off x="1547813" y="549275"/>
            <a:ext cx="7367588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FP with Streams</a:t>
            </a:r>
          </a:p>
        </p:txBody>
      </p:sp>
      <p:pic>
        <p:nvPicPr>
          <p:cNvPr id="1255" name="Shape 125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256" name="Shape 1256"/>
          <p:cNvSpPr txBox="1"/>
          <p:nvPr/>
        </p:nvSpPr>
        <p:spPr>
          <a:xfrm>
            <a:off x="323850" y="1628775"/>
            <a:ext cx="8496299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 dirty="0" smtClean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Stream:	A </a:t>
            </a:r>
            <a:r>
              <a:rPr lang="en-US" sz="2000" b="0" i="0" u="none" strike="noStrike" cap="none" baseline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sequence of elements of a source that supports 			aggregate operations</a:t>
            </a:r>
          </a:p>
          <a:p>
            <a:pPr marL="342900" marR="0" lvl="0" indent="-215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000" b="0" i="0" u="none" strike="noStrike" cap="none" baseline="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742950" marR="0" lvl="1" indent="-28575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–"/>
            </a:pPr>
            <a:r>
              <a:rPr lang="en-US" sz="1600" b="0" i="0" u="none" strike="noStrike" cap="none" baseline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Streams are not data-structures.</a:t>
            </a:r>
          </a:p>
          <a:p>
            <a:pPr marL="742950" marR="0" lvl="1" indent="-285750" algn="l" rtl="0">
              <a:lnSpc>
                <a:spcPct val="100000"/>
              </a:lnSpc>
              <a:spcBef>
                <a:spcPts val="152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–"/>
            </a:pPr>
            <a:r>
              <a:rPr lang="en-US" sz="1600" b="0" i="0" u="none" strike="noStrike" cap="none" baseline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Their goal is to compute and aggregate.</a:t>
            </a:r>
          </a:p>
          <a:p>
            <a:pPr marL="742950" marR="0" lvl="1" indent="-285750" algn="l" rtl="0">
              <a:lnSpc>
                <a:spcPct val="100000"/>
              </a:lnSpc>
              <a:spcBef>
                <a:spcPts val="152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–"/>
            </a:pPr>
            <a:r>
              <a:rPr lang="en-US" sz="1600" b="0" i="0" u="none" strike="noStrike" cap="none" baseline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They consume their data from I/O sources, Arrays and collections.</a:t>
            </a:r>
          </a:p>
          <a:p>
            <a:pPr marL="742950" marR="0" lvl="1" indent="-285750" algn="l" rtl="0">
              <a:lnSpc>
                <a:spcPct val="100000"/>
              </a:lnSpc>
              <a:spcBef>
                <a:spcPts val="152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–"/>
            </a:pPr>
            <a:r>
              <a:rPr lang="en-US" sz="1600" b="0" i="0" u="none" strike="noStrike" cap="none" baseline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Support SQL like operations and some other commonly used </a:t>
            </a:r>
            <a:r>
              <a:rPr lang="en-US" sz="1600" b="0" i="0" u="none" strike="noStrike" cap="none" baseline="0" dirty="0" smtClean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functionality </a:t>
            </a:r>
            <a:r>
              <a:rPr lang="en-US" sz="1600" b="0" i="0" u="none" strike="noStrike" cap="none" baseline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such as map, reduce, filter, collect, sort and more. </a:t>
            </a:r>
          </a:p>
          <a:p>
            <a:pPr marL="742950" marR="0" lvl="1" indent="-285750" algn="l" rtl="0">
              <a:lnSpc>
                <a:spcPct val="100000"/>
              </a:lnSpc>
              <a:spcBef>
                <a:spcPts val="152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–"/>
            </a:pPr>
            <a:r>
              <a:rPr lang="en-US" sz="1600" b="0" i="0" u="none" strike="noStrike" cap="none" baseline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Streams are immutable – they cannot change the data.</a:t>
            </a:r>
            <a:br>
              <a:rPr lang="en-US" sz="1600" b="0" i="0" u="none" strike="noStrike" cap="none" baseline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1600" b="0" i="0" u="none" strike="noStrike" cap="none" baseline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Therefore they are thread-safe.</a:t>
            </a:r>
          </a:p>
          <a:p>
            <a:pPr marL="742950" marR="0" lvl="1" indent="-285750" algn="l" rtl="0">
              <a:lnSpc>
                <a:spcPct val="100000"/>
              </a:lnSpc>
              <a:spcBef>
                <a:spcPts val="152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–"/>
            </a:pPr>
            <a:r>
              <a:rPr lang="en-US" sz="1600" b="0" i="0" u="none" strike="noStrike" cap="none" baseline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Streams can run parallel (Several cores).</a:t>
            </a:r>
          </a:p>
          <a:p>
            <a:pPr marL="742950" marR="0" lvl="1" indent="-285750" algn="l" rtl="0">
              <a:lnSpc>
                <a:spcPct val="100000"/>
              </a:lnSpc>
              <a:spcBef>
                <a:spcPts val="152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–"/>
            </a:pPr>
            <a:r>
              <a:rPr lang="en-US" sz="1600" b="0" i="0" u="none" strike="noStrike" cap="none" baseline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Streams uses pipelines  and optimize the operations needed to minimum iterations.</a:t>
            </a:r>
            <a:br>
              <a:rPr lang="en-US" sz="1600" b="0" i="0" u="none" strike="noStrike" cap="none" baseline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1600" b="0" i="0" u="none" strike="noStrike" cap="none" baseline="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600" b="0" i="0" u="none" strike="noStrike" cap="none" baseline="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2413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600" b="0" i="0" u="none" strike="noStrike" cap="none" baseline="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baseline="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p:transition spd="slow">
    <p:cut/>
  </p:transition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Shape 1261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FP with Streams</a:t>
            </a:r>
          </a:p>
        </p:txBody>
      </p:sp>
      <p:pic>
        <p:nvPicPr>
          <p:cNvPr id="1262" name="Shape 126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263" name="Shape 1263"/>
          <p:cNvSpPr txBox="1"/>
          <p:nvPr/>
        </p:nvSpPr>
        <p:spPr>
          <a:xfrm>
            <a:off x="323850" y="1628775"/>
            <a:ext cx="8496299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Creating streams: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742950" marR="0" lvl="1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–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IntStream.range(1, 100);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742950" marR="0" lvl="1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–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Stream.of("Java 8 ", "Lambdas");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742950" marR="0" lvl="1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–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File.list(Paths.get("some-folder"));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742950" marR="0" lvl="1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–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Files.lines(Paths.get("data.txt"));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742950" marR="0" lvl="1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–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myList.parallelStream();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742950" marR="0" lvl="1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–"/>
            </a:pPr>
            <a:r>
              <a:rPr lang="en-US" sz="2000">
                <a:latin typeface="Open Sans"/>
                <a:ea typeface="Open Sans"/>
                <a:cs typeface="Open Sans"/>
                <a:sym typeface="Open Sans"/>
              </a:rPr>
              <a:t>Stream.iterate(new int[]{0, 1}, t -&gt; new int[]{t[1], t[0]+t[1]})</a:t>
            </a:r>
          </a:p>
          <a:p>
            <a:pPr marL="45720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endParaRPr sz="2000">
              <a:latin typeface="Open Sans"/>
              <a:ea typeface="Open Sans"/>
              <a:cs typeface="Open Sans"/>
              <a:sym typeface="Open Sans"/>
            </a:endParaRPr>
          </a:p>
          <a:p>
            <a:pPr marL="742950" marR="0" lvl="1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4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4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4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2413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p:transition spd="slow">
    <p:cut/>
  </p:transition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8" name="Shape 1268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FP with Streams</a:t>
            </a:r>
          </a:p>
        </p:txBody>
      </p:sp>
      <p:pic>
        <p:nvPicPr>
          <p:cNvPr id="1269" name="Shape 126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270" name="Shape 1270"/>
          <p:cNvSpPr txBox="1"/>
          <p:nvPr/>
        </p:nvSpPr>
        <p:spPr>
          <a:xfrm>
            <a:off x="323850" y="1628775"/>
            <a:ext cx="8496299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1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Streams high order functions	-	Map</a:t>
            </a:r>
            <a:br>
              <a:rPr lang="en-US" sz="2000" b="1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1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ct val="175000"/>
              <a:buFont typeface="Arial"/>
              <a:buChar char="•"/>
            </a:pP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&lt;R&gt; Stream&lt;R&gt; map (Function&lt;? </a:t>
            </a:r>
            <a:r>
              <a:rPr lang="en-US" sz="16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super</a:t>
            </a:r>
            <a:r>
              <a:rPr lang="en-US" sz="16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T, ? </a:t>
            </a:r>
            <a:r>
              <a:rPr lang="en-US" sz="16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extends</a:t>
            </a:r>
            <a:r>
              <a:rPr lang="en-US" sz="16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R&gt; </a:t>
            </a:r>
            <a:r>
              <a:rPr lang="en-US" sz="16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mapper</a:t>
            </a: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r>
              <a:rPr lang="en-US" sz="28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8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8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Apply the mapper function on each element of the stream. And generate a new stream of the output by gathering the results of the mapper function.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onsolas"/>
              <a:buNone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2000" b="0" i="0" u="none" strike="noStrike" cap="none" baseline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lang="en-US"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7200" marR="0" lvl="1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4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4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4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101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p:transition spd="slow">
    <p:cut/>
  </p:transition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Shape 1275"/>
          <p:cNvSpPr txBox="1"/>
          <p:nvPr/>
        </p:nvSpPr>
        <p:spPr>
          <a:xfrm>
            <a:off x="250825" y="4365625"/>
            <a:ext cx="8785225" cy="1808162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6" name="Shape 1276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FP with Streams</a:t>
            </a:r>
          </a:p>
        </p:txBody>
      </p:sp>
      <p:pic>
        <p:nvPicPr>
          <p:cNvPr id="1277" name="Shape 127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278" name="Shape 1278"/>
          <p:cNvSpPr txBox="1"/>
          <p:nvPr/>
        </p:nvSpPr>
        <p:spPr>
          <a:xfrm>
            <a:off x="323850" y="1628775"/>
            <a:ext cx="8496299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1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Streams high order functions	-	Map</a:t>
            </a:r>
            <a:br>
              <a:rPr lang="en-US" sz="2000" b="1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1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ct val="175000"/>
              <a:buFont typeface="Arial"/>
              <a:buChar char="•"/>
            </a:pP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&lt;R&gt; Stream&lt;R&gt; map (Function&lt;? </a:t>
            </a:r>
            <a:r>
              <a:rPr lang="en-US" sz="16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super</a:t>
            </a:r>
            <a:r>
              <a:rPr lang="en-US" sz="16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T, ? </a:t>
            </a:r>
            <a:r>
              <a:rPr lang="en-US" sz="16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extends</a:t>
            </a:r>
            <a:r>
              <a:rPr lang="en-US" sz="16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R&gt; </a:t>
            </a:r>
            <a:r>
              <a:rPr lang="en-US" sz="16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mapper</a:t>
            </a: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r>
              <a:rPr lang="en-US" sz="28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8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8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Apply the mapper function on each element of the stream. And generate a new stream of the output by gathering the results of the mapper function.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onsolas"/>
              <a:buNone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2000" b="0" i="0" u="none" strike="noStrike" cap="none" baseline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Stream&lt;String&gt; </a:t>
            </a:r>
            <a:r>
              <a:rPr lang="en-US" sz="16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fatDishes</a:t>
            </a: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=  </a:t>
            </a:r>
            <a:r>
              <a:rPr lang="en-US" sz="16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menu</a:t>
            </a: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.stream()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.map(Dish::getName)	</a:t>
            </a:r>
          </a:p>
          <a:p>
            <a:pPr marL="0" marR="0" lvl="0" indent="1270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marR="0" lvl="1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4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4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4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101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p:transition spd="slow">
    <p:cut/>
  </p:transition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Shape 1283"/>
          <p:cNvSpPr txBox="1"/>
          <p:nvPr/>
        </p:nvSpPr>
        <p:spPr>
          <a:xfrm>
            <a:off x="250825" y="4365625"/>
            <a:ext cx="8785225" cy="1808162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4" name="Shape 1284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FP with Streams</a:t>
            </a:r>
          </a:p>
        </p:txBody>
      </p:sp>
      <p:pic>
        <p:nvPicPr>
          <p:cNvPr id="1285" name="Shape 128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286" name="Shape 1286"/>
          <p:cNvSpPr txBox="1"/>
          <p:nvPr/>
        </p:nvSpPr>
        <p:spPr>
          <a:xfrm>
            <a:off x="323850" y="1628775"/>
            <a:ext cx="8496299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1" i="0" u="none" strike="noStrike" cap="none" baseline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Streams high order functions	-	Map</a:t>
            </a:r>
            <a:br>
              <a:rPr lang="en-US" sz="2000" b="1" i="0" u="none" strike="noStrike" cap="none" baseline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1" i="0" u="none" strike="noStrike" cap="none" baseline="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ct val="175000"/>
              <a:buFont typeface="Arial"/>
              <a:buChar char="•"/>
            </a:pPr>
            <a:r>
              <a:rPr lang="en-US" sz="1600" b="0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&lt;R&gt; Stream&lt;R&gt; map (Function&lt;? </a:t>
            </a:r>
            <a:r>
              <a:rPr lang="en-US" sz="1600" b="1" i="0" u="none" strike="noStrike" cap="none" baseline="0" dirty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super</a:t>
            </a:r>
            <a:r>
              <a:rPr lang="en-US" sz="1600" b="1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 b="0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T, ? </a:t>
            </a:r>
            <a:r>
              <a:rPr lang="en-US" sz="1600" b="1" i="0" u="none" strike="noStrike" cap="none" baseline="0" dirty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extends</a:t>
            </a:r>
            <a:r>
              <a:rPr lang="en-US" sz="1600" b="1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 b="0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R&gt; </a:t>
            </a:r>
            <a:r>
              <a:rPr lang="en-US" sz="1600" b="0" i="0" u="none" strike="noStrike" cap="none" baseline="0" dirty="0" err="1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mapper</a:t>
            </a:r>
            <a:r>
              <a:rPr lang="en-US" sz="1600" b="0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r>
              <a:rPr lang="en-US" sz="2800" b="0" i="0" u="none" strike="noStrike" cap="none" baseline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800" b="0" i="0" u="none" strike="noStrike" cap="none" baseline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800" b="0" i="0" u="none" strike="noStrike" cap="none" baseline="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Apply the </a:t>
            </a:r>
            <a:r>
              <a:rPr lang="en-US" sz="2000" b="0" i="0" u="none" strike="noStrike" cap="none" baseline="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mapper</a:t>
            </a:r>
            <a:r>
              <a:rPr lang="en-US" sz="2000" b="0" i="0" u="none" strike="noStrike" cap="none" baseline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function on each element of the stream. And </a:t>
            </a:r>
            <a:br>
              <a:rPr lang="en-US" sz="2000" b="0" i="0" u="none" strike="noStrike" cap="none" baseline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 dirty="0" smtClean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generate </a:t>
            </a:r>
            <a:r>
              <a:rPr lang="en-US" sz="2000" b="0" i="0" u="none" strike="noStrike" cap="none" baseline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 new stream of the output by gathering the results of </a:t>
            </a:r>
            <a:r>
              <a:rPr lang="en-US" sz="2000" b="0" i="0" u="none" strike="noStrike" cap="none" baseline="0" dirty="0" smtClean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the </a:t>
            </a:r>
            <a:r>
              <a:rPr lang="en-US" sz="2000" b="0" i="0" u="none" strike="noStrike" cap="none" baseline="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mapper</a:t>
            </a:r>
            <a:r>
              <a:rPr lang="en-US" sz="2000" b="0" i="0" u="none" strike="noStrike" cap="none" baseline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function.</a:t>
            </a:r>
            <a:br>
              <a:rPr lang="en-US" sz="2000" b="0" i="0" u="none" strike="noStrike" cap="none" baseline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onsolas"/>
              <a:buNone/>
            </a:pPr>
            <a:r>
              <a:rPr lang="en-US" sz="2000" b="0" i="0" u="none" strike="noStrike" cap="none" baseline="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2000" b="0" i="0" u="none" strike="noStrike" cap="none" baseline="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600" b="0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Stream&lt;String&gt; </a:t>
            </a:r>
            <a:r>
              <a:rPr lang="en-US" sz="1600" b="0" i="0" u="none" strike="noStrike" cap="none" baseline="0" dirty="0" err="1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fatDishes</a:t>
            </a:r>
            <a:r>
              <a:rPr lang="en-US" sz="1600" b="0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=  </a:t>
            </a:r>
            <a:r>
              <a:rPr lang="en-US" sz="1600" b="0" i="0" u="none" strike="noStrike" cap="none" baseline="0" dirty="0" err="1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menu</a:t>
            </a:r>
            <a:r>
              <a:rPr lang="en-US" sz="1600" b="0" i="0" u="none" strike="noStrike" cap="none" baseline="0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.stream</a:t>
            </a:r>
            <a:r>
              <a:rPr lang="en-US" sz="1600" b="0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2000" b="0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 sz="1600" b="0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.map(Dish::</a:t>
            </a:r>
            <a:r>
              <a:rPr lang="en-US" sz="1600" b="0" i="0" u="none" strike="noStrike" cap="none" baseline="0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getName</a:t>
            </a:r>
            <a:r>
              <a:rPr lang="en-US" sz="1600" b="0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	</a:t>
            </a:r>
          </a:p>
          <a:p>
            <a:pPr marL="0" marR="0" lvl="0" indent="1270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000" b="0" i="0" u="none" strike="noStrike" cap="none" baseline="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marR="0" lvl="1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000" b="0" i="0" u="none" strike="noStrike" cap="none" baseline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400" b="0" i="0" u="none" strike="noStrike" cap="none" baseline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400" b="0" i="0" u="none" strike="noStrike" cap="none" baseline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400" b="0" i="0" u="none" strike="noStrike" cap="none" baseline="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600" b="0" i="0" u="none" strike="noStrike" cap="none" baseline="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101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600" b="0" i="0" u="none" strike="noStrike" cap="none" baseline="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baseline="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287" name="Shape 1287"/>
          <p:cNvSpPr txBox="1"/>
          <p:nvPr/>
        </p:nvSpPr>
        <p:spPr>
          <a:xfrm>
            <a:off x="4491037" y="5524500"/>
            <a:ext cx="4329112" cy="369886"/>
          </a:xfrm>
          <a:prstGeom prst="rect">
            <a:avLst/>
          </a:prstGeom>
          <a:noFill/>
          <a:ln w="9525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Convert a stream of Dishes to names stream</a:t>
            </a:r>
          </a:p>
        </p:txBody>
      </p:sp>
      <p:cxnSp>
        <p:nvCxnSpPr>
          <p:cNvPr id="1288" name="Shape 1288"/>
          <p:cNvCxnSpPr/>
          <p:nvPr/>
        </p:nvCxnSpPr>
        <p:spPr>
          <a:xfrm rot="10800000">
            <a:off x="3419475" y="5270500"/>
            <a:ext cx="1071561" cy="439736"/>
          </a:xfrm>
          <a:prstGeom prst="straightConnector1">
            <a:avLst/>
          </a:prstGeom>
          <a:noFill/>
          <a:ln w="9525" cap="flat" cmpd="sng">
            <a:solidFill>
              <a:srgbClr val="552438"/>
            </a:solidFill>
            <a:prstDash val="solid"/>
            <a:miter/>
            <a:headEnd type="none" w="med" len="med"/>
            <a:tailEnd type="stealth" w="lg" len="lg"/>
          </a:ln>
        </p:spPr>
      </p:cxnSp>
    </p:spTree>
  </p:cSld>
  <p:clrMapOvr>
    <a:masterClrMapping/>
  </p:clrMapOvr>
  <p:transition spd="slow">
    <p:cut/>
  </p:transition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3" name="Shape 1293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FP with Streams</a:t>
            </a:r>
          </a:p>
        </p:txBody>
      </p:sp>
      <p:pic>
        <p:nvPicPr>
          <p:cNvPr id="1294" name="Shape 129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295" name="Shape 1295"/>
          <p:cNvSpPr txBox="1"/>
          <p:nvPr/>
        </p:nvSpPr>
        <p:spPr>
          <a:xfrm>
            <a:off x="323850" y="1628775"/>
            <a:ext cx="8496299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1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Streams high order functions	-	Map</a:t>
            </a:r>
            <a:br>
              <a:rPr lang="en-US" sz="2000" b="1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1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marR="0" lvl="1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4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4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4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101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296" name="Shape 1296"/>
          <p:cNvSpPr txBox="1"/>
          <p:nvPr/>
        </p:nvSpPr>
        <p:spPr>
          <a:xfrm>
            <a:off x="1979611" y="2565400"/>
            <a:ext cx="792162" cy="576262"/>
          </a:xfrm>
          <a:prstGeom prst="rect">
            <a:avLst/>
          </a:prstGeom>
          <a:solidFill>
            <a:srgbClr val="552438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alibri"/>
              <a:buNone/>
            </a:pPr>
            <a:r>
              <a:rPr lang="en-US" sz="1800" b="0" i="0" u="none" strike="noStrike" cap="none" baseline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Dish</a:t>
            </a:r>
          </a:p>
        </p:txBody>
      </p:sp>
      <p:sp>
        <p:nvSpPr>
          <p:cNvPr id="1297" name="Shape 1297"/>
          <p:cNvSpPr txBox="1"/>
          <p:nvPr/>
        </p:nvSpPr>
        <p:spPr>
          <a:xfrm>
            <a:off x="2871786" y="2565400"/>
            <a:ext cx="792162" cy="576262"/>
          </a:xfrm>
          <a:prstGeom prst="rect">
            <a:avLst/>
          </a:prstGeom>
          <a:solidFill>
            <a:srgbClr val="552438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alibri"/>
              <a:buNone/>
            </a:pPr>
            <a:r>
              <a:rPr lang="en-US" sz="1800" b="0" i="0" u="none" strike="noStrike" cap="none" baseline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Dish</a:t>
            </a:r>
          </a:p>
        </p:txBody>
      </p:sp>
      <p:sp>
        <p:nvSpPr>
          <p:cNvPr id="1298" name="Shape 1298"/>
          <p:cNvSpPr txBox="1"/>
          <p:nvPr/>
        </p:nvSpPr>
        <p:spPr>
          <a:xfrm>
            <a:off x="3779837" y="2565400"/>
            <a:ext cx="792162" cy="576262"/>
          </a:xfrm>
          <a:prstGeom prst="rect">
            <a:avLst/>
          </a:prstGeom>
          <a:solidFill>
            <a:srgbClr val="552438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alibri"/>
              <a:buNone/>
            </a:pPr>
            <a:r>
              <a:rPr lang="en-US" sz="1800" b="0" i="0" u="none" strike="noStrike" cap="none" baseline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Dish</a:t>
            </a:r>
          </a:p>
        </p:txBody>
      </p:sp>
      <p:sp>
        <p:nvSpPr>
          <p:cNvPr id="1299" name="Shape 1299"/>
          <p:cNvSpPr txBox="1"/>
          <p:nvPr/>
        </p:nvSpPr>
        <p:spPr>
          <a:xfrm>
            <a:off x="4643437" y="2565400"/>
            <a:ext cx="792162" cy="576262"/>
          </a:xfrm>
          <a:prstGeom prst="rect">
            <a:avLst/>
          </a:prstGeom>
          <a:solidFill>
            <a:srgbClr val="552438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alibri"/>
              <a:buNone/>
            </a:pPr>
            <a:r>
              <a:rPr lang="en-US" sz="1800" b="0" i="0" u="none" strike="noStrike" cap="none" baseline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Dish</a:t>
            </a:r>
          </a:p>
        </p:txBody>
      </p:sp>
      <p:sp>
        <p:nvSpPr>
          <p:cNvPr id="1300" name="Shape 1300"/>
          <p:cNvSpPr/>
          <p:nvPr/>
        </p:nvSpPr>
        <p:spPr>
          <a:xfrm>
            <a:off x="2376486" y="3789362"/>
            <a:ext cx="2555875" cy="647700"/>
          </a:xfrm>
          <a:prstGeom prst="roundRect">
            <a:avLst>
              <a:gd name="adj" fmla="val 16667"/>
            </a:avLst>
          </a:prstGeom>
          <a:solidFill>
            <a:srgbClr val="552438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alibri"/>
              <a:buNone/>
            </a:pPr>
            <a:r>
              <a:rPr lang="en-US" sz="1800" b="0" i="0" u="none" strike="noStrike" cap="none" baseline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Map</a:t>
            </a:r>
          </a:p>
        </p:txBody>
      </p:sp>
      <p:sp>
        <p:nvSpPr>
          <p:cNvPr id="1301" name="Shape 1301"/>
          <p:cNvSpPr/>
          <p:nvPr/>
        </p:nvSpPr>
        <p:spPr>
          <a:xfrm>
            <a:off x="1835150" y="5084762"/>
            <a:ext cx="892174" cy="504824"/>
          </a:xfrm>
          <a:prstGeom prst="roundRect">
            <a:avLst>
              <a:gd name="adj" fmla="val 16667"/>
            </a:avLst>
          </a:prstGeom>
          <a:solidFill>
            <a:srgbClr val="552438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alibri"/>
              <a:buNone/>
            </a:pPr>
            <a:r>
              <a:rPr lang="en-US" sz="1800" b="0" i="0" u="none" strike="noStrike" cap="none" baseline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Dish Name</a:t>
            </a:r>
          </a:p>
        </p:txBody>
      </p:sp>
      <p:sp>
        <p:nvSpPr>
          <p:cNvPr id="1302" name="Shape 1302"/>
          <p:cNvSpPr/>
          <p:nvPr/>
        </p:nvSpPr>
        <p:spPr>
          <a:xfrm>
            <a:off x="2816225" y="5084762"/>
            <a:ext cx="892174" cy="504824"/>
          </a:xfrm>
          <a:prstGeom prst="roundRect">
            <a:avLst>
              <a:gd name="adj" fmla="val 16667"/>
            </a:avLst>
          </a:prstGeom>
          <a:solidFill>
            <a:srgbClr val="552438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alibri"/>
              <a:buNone/>
            </a:pPr>
            <a:r>
              <a:rPr lang="en-US" sz="1800" b="0" i="0" u="none" strike="noStrike" cap="none" baseline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Dish Name</a:t>
            </a:r>
          </a:p>
        </p:txBody>
      </p:sp>
      <p:sp>
        <p:nvSpPr>
          <p:cNvPr id="1303" name="Shape 1303"/>
          <p:cNvSpPr/>
          <p:nvPr/>
        </p:nvSpPr>
        <p:spPr>
          <a:xfrm>
            <a:off x="3779837" y="5084762"/>
            <a:ext cx="892174" cy="504824"/>
          </a:xfrm>
          <a:prstGeom prst="roundRect">
            <a:avLst>
              <a:gd name="adj" fmla="val 16667"/>
            </a:avLst>
          </a:prstGeom>
          <a:solidFill>
            <a:srgbClr val="552438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alibri"/>
              <a:buNone/>
            </a:pPr>
            <a:r>
              <a:rPr lang="en-US" sz="1800" b="0" i="0" u="none" strike="noStrike" cap="none" baseline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Dish Name</a:t>
            </a:r>
          </a:p>
        </p:txBody>
      </p:sp>
      <p:sp>
        <p:nvSpPr>
          <p:cNvPr id="1304" name="Shape 1304"/>
          <p:cNvSpPr/>
          <p:nvPr/>
        </p:nvSpPr>
        <p:spPr>
          <a:xfrm>
            <a:off x="4759325" y="5084762"/>
            <a:ext cx="892174" cy="504824"/>
          </a:xfrm>
          <a:prstGeom prst="roundRect">
            <a:avLst>
              <a:gd name="adj" fmla="val 16667"/>
            </a:avLst>
          </a:prstGeom>
          <a:solidFill>
            <a:srgbClr val="552438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alibri"/>
              <a:buNone/>
            </a:pPr>
            <a:r>
              <a:rPr lang="en-US" sz="1800" b="0" i="0" u="none" strike="noStrike" cap="none" baseline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Dish Name</a:t>
            </a:r>
          </a:p>
        </p:txBody>
      </p:sp>
      <p:sp>
        <p:nvSpPr>
          <p:cNvPr id="1305" name="Shape 1305"/>
          <p:cNvSpPr txBox="1"/>
          <p:nvPr/>
        </p:nvSpPr>
        <p:spPr>
          <a:xfrm>
            <a:off x="1619250" y="2384425"/>
            <a:ext cx="7200900" cy="936624"/>
          </a:xfrm>
          <a:prstGeom prst="rect">
            <a:avLst/>
          </a:prstGeom>
          <a:noFill/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6" name="Shape 1306"/>
          <p:cNvSpPr txBox="1"/>
          <p:nvPr/>
        </p:nvSpPr>
        <p:spPr>
          <a:xfrm>
            <a:off x="1619250" y="4941887"/>
            <a:ext cx="7200900" cy="935037"/>
          </a:xfrm>
          <a:prstGeom prst="rect">
            <a:avLst/>
          </a:prstGeom>
          <a:noFill/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307" name="Shape 1307"/>
          <p:cNvCxnSpPr/>
          <p:nvPr/>
        </p:nvCxnSpPr>
        <p:spPr>
          <a:xfrm flipH="1">
            <a:off x="3654425" y="3321050"/>
            <a:ext cx="9524" cy="406399"/>
          </a:xfrm>
          <a:prstGeom prst="straightConnector1">
            <a:avLst/>
          </a:prstGeom>
          <a:noFill/>
          <a:ln w="9525" cap="flat" cmpd="sng">
            <a:solidFill>
              <a:srgbClr val="552438"/>
            </a:solidFill>
            <a:prstDash val="solid"/>
            <a:miter/>
            <a:headEnd type="none" w="med" len="med"/>
            <a:tailEnd type="stealth" w="lg" len="lg"/>
          </a:ln>
        </p:spPr>
      </p:cxnSp>
      <p:cxnSp>
        <p:nvCxnSpPr>
          <p:cNvPr id="1308" name="Shape 1308"/>
          <p:cNvCxnSpPr/>
          <p:nvPr/>
        </p:nvCxnSpPr>
        <p:spPr>
          <a:xfrm flipH="1">
            <a:off x="3635375" y="4462462"/>
            <a:ext cx="11112" cy="406399"/>
          </a:xfrm>
          <a:prstGeom prst="straightConnector1">
            <a:avLst/>
          </a:prstGeom>
          <a:noFill/>
          <a:ln w="9525" cap="flat" cmpd="sng">
            <a:solidFill>
              <a:srgbClr val="552438"/>
            </a:solidFill>
            <a:prstDash val="solid"/>
            <a:miter/>
            <a:headEnd type="none" w="med" len="med"/>
            <a:tailEnd type="stealth" w="lg" len="lg"/>
          </a:ln>
        </p:spPr>
      </p:cxnSp>
      <p:sp>
        <p:nvSpPr>
          <p:cNvPr id="1309" name="Shape 1309"/>
          <p:cNvSpPr txBox="1"/>
          <p:nvPr/>
        </p:nvSpPr>
        <p:spPr>
          <a:xfrm>
            <a:off x="6788150" y="2411411"/>
            <a:ext cx="2032000" cy="3698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Collection of Dishes</a:t>
            </a:r>
          </a:p>
        </p:txBody>
      </p:sp>
      <p:sp>
        <p:nvSpPr>
          <p:cNvPr id="1310" name="Shape 1310"/>
          <p:cNvSpPr txBox="1"/>
          <p:nvPr/>
        </p:nvSpPr>
        <p:spPr>
          <a:xfrm>
            <a:off x="6762750" y="4932362"/>
            <a:ext cx="2057400" cy="3682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Collection of Strings</a:t>
            </a:r>
          </a:p>
        </p:txBody>
      </p:sp>
    </p:spTree>
  </p:cSld>
  <p:clrMapOvr>
    <a:masterClrMapping/>
  </p:clrMapOvr>
  <p:transition spd="slow">
    <p:cut/>
  </p:transition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5" name="Shape 1315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FP with Streams</a:t>
            </a:r>
          </a:p>
        </p:txBody>
      </p:sp>
      <p:pic>
        <p:nvPicPr>
          <p:cNvPr id="1316" name="Shape 13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317" name="Shape 1317"/>
          <p:cNvSpPr txBox="1"/>
          <p:nvPr/>
        </p:nvSpPr>
        <p:spPr>
          <a:xfrm>
            <a:off x="323850" y="1628775"/>
            <a:ext cx="8496299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1" i="0" u="none" strike="noStrike" cap="none" baseline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Streams high order functions	-	Flat Map</a:t>
            </a:r>
            <a:br>
              <a:rPr lang="en-US" sz="2000" b="1" i="0" u="none" strike="noStrike" cap="none" baseline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1" i="0" u="none" strike="noStrike" cap="none" baseline="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1600" b="0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&lt;R&gt; Stream&lt;R&gt; </a:t>
            </a:r>
            <a:r>
              <a:rPr lang="en-US" sz="1600" b="0" i="0" u="none" strike="noStrike" cap="none" baseline="0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faltMap</a:t>
            </a:r>
            <a:r>
              <a:rPr lang="en-US" sz="1600" b="0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br>
              <a:rPr lang="en-US" sz="1600" b="0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600" b="0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   Function&lt;? </a:t>
            </a:r>
            <a:r>
              <a:rPr lang="en-US" sz="1600" b="1" i="0" u="none" strike="noStrike" cap="none" baseline="0" dirty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super</a:t>
            </a:r>
            <a:r>
              <a:rPr lang="en-US" sz="1600" b="1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 b="0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T, </a:t>
            </a:r>
            <a:r>
              <a:rPr lang="en-US" sz="1600" b="0" i="0" u="sng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? </a:t>
            </a:r>
            <a:r>
              <a:rPr lang="en-US" sz="1600" b="1" i="0" u="sng" strike="noStrike" cap="none" baseline="0" dirty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extends</a:t>
            </a:r>
            <a:r>
              <a:rPr lang="en-US" sz="1600" b="1" i="0" u="sng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 b="0" i="0" u="sng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Stream&lt;? </a:t>
            </a:r>
            <a:r>
              <a:rPr lang="en-US" sz="1600" b="1" i="0" u="sng" strike="noStrike" cap="none" baseline="0" dirty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extends</a:t>
            </a:r>
            <a:r>
              <a:rPr lang="en-US" sz="1600" b="1" i="0" u="sng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 b="0" i="0" u="sng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R&gt;</a:t>
            </a:r>
            <a:r>
              <a:rPr lang="en-US" sz="1600" b="0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&gt; </a:t>
            </a:r>
            <a:r>
              <a:rPr lang="en-US" sz="1600" b="0" i="0" u="none" strike="noStrike" cap="none" baseline="0" dirty="0" err="1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mapper</a:t>
            </a:r>
            <a:r>
              <a:rPr lang="en-US" sz="1600" b="0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r>
              <a:rPr lang="en-US" sz="2000" b="0" i="0" u="none" strike="noStrike" cap="none" baseline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000" b="0" i="0" u="none" strike="noStrike" cap="none" baseline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Apply the </a:t>
            </a:r>
            <a:r>
              <a:rPr lang="en-US" sz="2000" b="0" i="0" u="none" strike="noStrike" cap="none" baseline="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mapper</a:t>
            </a:r>
            <a:r>
              <a:rPr lang="en-US" sz="2000" b="0" i="0" u="none" strike="noStrike" cap="none" baseline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function on each element of the stream. And </a:t>
            </a:r>
            <a:br>
              <a:rPr lang="en-US" sz="2000" b="0" i="0" u="none" strike="noStrike" cap="none" baseline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 dirty="0" smtClean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generate </a:t>
            </a:r>
            <a:r>
              <a:rPr lang="en-US" sz="2000" b="0" i="0" u="none" strike="noStrike" cap="none" baseline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 new stream of the output by gathering the result of </a:t>
            </a:r>
            <a:br>
              <a:rPr lang="en-US" sz="2000" b="0" i="0" u="none" strike="noStrike" cap="none" baseline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 dirty="0" smtClean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the </a:t>
            </a:r>
            <a:r>
              <a:rPr lang="en-US" sz="2000" b="0" i="0" u="none" strike="noStrike" cap="none" baseline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inner streams  content.</a:t>
            </a:r>
            <a:br>
              <a:rPr lang="en-US" sz="2000" b="0" i="0" u="none" strike="noStrike" cap="none" baseline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2000" b="0" i="0" u="none" strike="noStrike" cap="none" baseline="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lang="en-US" sz="2000" b="0" i="0" u="none" strike="noStrike" cap="none" baseline="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marR="0" lvl="1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000" b="0" i="0" u="none" strike="noStrike" cap="none" baseline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400" b="0" i="0" u="none" strike="noStrike" cap="none" baseline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400" b="0" i="0" u="none" strike="noStrike" cap="none" baseline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400" b="0" i="0" u="none" strike="noStrike" cap="none" baseline="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600" b="0" i="0" u="none" strike="noStrike" cap="none" baseline="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101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600" b="0" i="0" u="none" strike="noStrike" cap="none" baseline="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baseline="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p:transition spd="slow">
    <p:cut/>
  </p:transition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2" name="Shape 1322"/>
          <p:cNvSpPr txBox="1"/>
          <p:nvPr/>
        </p:nvSpPr>
        <p:spPr>
          <a:xfrm>
            <a:off x="250825" y="4365625"/>
            <a:ext cx="8785225" cy="1808162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3" name="Shape 1323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FP with Streams</a:t>
            </a:r>
          </a:p>
        </p:txBody>
      </p:sp>
      <p:pic>
        <p:nvPicPr>
          <p:cNvPr id="1324" name="Shape 13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325" name="Shape 1325"/>
          <p:cNvSpPr txBox="1"/>
          <p:nvPr/>
        </p:nvSpPr>
        <p:spPr>
          <a:xfrm>
            <a:off x="323850" y="1628775"/>
            <a:ext cx="8496299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1" i="0" u="none" strike="noStrike" cap="none" baseline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Streams high order functions	-	Flat Map</a:t>
            </a:r>
            <a:br>
              <a:rPr lang="en-US" sz="2000" b="1" i="0" u="none" strike="noStrike" cap="none" baseline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1" i="0" u="none" strike="noStrike" cap="none" baseline="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1600" b="0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&lt;R&gt; Stream&lt;R&gt; </a:t>
            </a:r>
            <a:r>
              <a:rPr lang="en-US" sz="1600" b="0" i="0" u="none" strike="noStrike" cap="none" baseline="0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faltMap</a:t>
            </a:r>
            <a:r>
              <a:rPr lang="en-US" sz="1600" b="0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br>
              <a:rPr lang="en-US" sz="1600" b="0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600" b="0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   Function&lt;? </a:t>
            </a:r>
            <a:r>
              <a:rPr lang="en-US" sz="1600" b="1" i="0" u="none" strike="noStrike" cap="none" baseline="0" dirty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super</a:t>
            </a:r>
            <a:r>
              <a:rPr lang="en-US" sz="1600" b="1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 b="0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T, </a:t>
            </a:r>
            <a:r>
              <a:rPr lang="en-US" sz="1600" b="0" i="0" u="sng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? </a:t>
            </a:r>
            <a:r>
              <a:rPr lang="en-US" sz="1600" b="1" i="0" u="sng" strike="noStrike" cap="none" baseline="0" dirty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extends</a:t>
            </a:r>
            <a:r>
              <a:rPr lang="en-US" sz="1600" b="1" i="0" u="sng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 b="0" i="0" u="sng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Stream&lt;? </a:t>
            </a:r>
            <a:r>
              <a:rPr lang="en-US" sz="1600" b="1" i="0" u="sng" strike="noStrike" cap="none" baseline="0" dirty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extends</a:t>
            </a:r>
            <a:r>
              <a:rPr lang="en-US" sz="1600" b="1" i="0" u="sng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 b="0" i="0" u="sng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R&gt;</a:t>
            </a:r>
            <a:r>
              <a:rPr lang="en-US" sz="1600" b="0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&gt; </a:t>
            </a:r>
            <a:r>
              <a:rPr lang="en-US" sz="1600" b="0" i="0" u="none" strike="noStrike" cap="none" baseline="0" dirty="0" err="1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mapper</a:t>
            </a:r>
            <a:r>
              <a:rPr lang="en-US" sz="1600" b="0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r>
              <a:rPr lang="en-US" sz="2000" b="0" i="0" u="none" strike="noStrike" cap="none" baseline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000" b="0" i="0" u="none" strike="noStrike" cap="none" baseline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Apply the </a:t>
            </a:r>
            <a:r>
              <a:rPr lang="en-US" sz="2000" b="0" i="0" u="none" strike="noStrike" cap="none" baseline="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mapper</a:t>
            </a:r>
            <a:r>
              <a:rPr lang="en-US" sz="2000" b="0" i="0" u="none" strike="noStrike" cap="none" baseline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function on each element of the stream. And </a:t>
            </a:r>
            <a:br>
              <a:rPr lang="en-US" sz="2000" b="0" i="0" u="none" strike="noStrike" cap="none" baseline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 dirty="0" smtClean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generate </a:t>
            </a:r>
            <a:r>
              <a:rPr lang="en-US" sz="2000" b="0" i="0" u="none" strike="noStrike" cap="none" baseline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 new stream of the output by gathering the result of </a:t>
            </a:r>
            <a:br>
              <a:rPr lang="en-US" sz="2000" b="0" i="0" u="none" strike="noStrike" cap="none" baseline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 dirty="0" smtClean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the </a:t>
            </a:r>
            <a:r>
              <a:rPr lang="en-US" sz="2000" b="0" i="0" u="none" strike="noStrike" cap="none" baseline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inner streams  content.</a:t>
            </a:r>
            <a:br>
              <a:rPr lang="en-US" sz="2000" b="0" i="0" u="none" strike="noStrike" cap="none" baseline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2000" b="0" i="0" u="none" strike="noStrike" cap="none" baseline="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lang="en-US" sz="2000" b="0" i="0" u="none" strike="noStrike" cap="none" baseline="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600" b="0" i="0" u="none" strike="noStrike" cap="none" baseline="0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menu.stream</a:t>
            </a:r>
            <a:r>
              <a:rPr lang="en-US" sz="1600" b="0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().</a:t>
            </a:r>
            <a:r>
              <a:rPr lang="en-US" sz="1600" b="0" i="0" u="none" strike="noStrike" cap="none" baseline="0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flatMap</a:t>
            </a:r>
            <a:r>
              <a:rPr lang="en-US" sz="1600" b="0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(d -&gt; </a:t>
            </a:r>
            <a:r>
              <a:rPr lang="en-US" sz="1600" b="0" i="0" u="none" strike="noStrike" cap="none" baseline="0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d.getNickNames</a:t>
            </a:r>
            <a:r>
              <a:rPr lang="en-US" sz="1600" b="0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().stream());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marR="0" lvl="1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000" b="0" i="0" u="none" strike="noStrike" cap="none" baseline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400" b="0" i="0" u="none" strike="noStrike" cap="none" baseline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400" b="0" i="0" u="none" strike="noStrike" cap="none" baseline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400" b="0" i="0" u="none" strike="noStrike" cap="none" baseline="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600" b="0" i="0" u="none" strike="noStrike" cap="none" baseline="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101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600" b="0" i="0" u="none" strike="noStrike" cap="none" baseline="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baseline="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p:transition spd="slow">
    <p:cut/>
  </p:transition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0" name="Shape 1330"/>
          <p:cNvSpPr txBox="1"/>
          <p:nvPr/>
        </p:nvSpPr>
        <p:spPr>
          <a:xfrm>
            <a:off x="250825" y="4365625"/>
            <a:ext cx="8785225" cy="1808162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1" name="Shape 1331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FP with Streams</a:t>
            </a:r>
          </a:p>
        </p:txBody>
      </p:sp>
      <p:pic>
        <p:nvPicPr>
          <p:cNvPr id="1332" name="Shape 13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333" name="Shape 1333"/>
          <p:cNvSpPr txBox="1"/>
          <p:nvPr/>
        </p:nvSpPr>
        <p:spPr>
          <a:xfrm>
            <a:off x="323850" y="1628775"/>
            <a:ext cx="8496299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1" i="0" u="none" strike="noStrike" cap="none" baseline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Streams high order functions	-	Flat Map</a:t>
            </a:r>
            <a:br>
              <a:rPr lang="en-US" sz="2000" b="1" i="0" u="none" strike="noStrike" cap="none" baseline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1" i="0" u="none" strike="noStrike" cap="none" baseline="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1600" b="0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&lt;R&gt; Stream&lt;R&gt; </a:t>
            </a:r>
            <a:r>
              <a:rPr lang="en-US" sz="1600" b="0" i="0" u="none" strike="noStrike" cap="none" baseline="0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faltMap</a:t>
            </a:r>
            <a:r>
              <a:rPr lang="en-US" sz="1600" b="0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br>
              <a:rPr lang="en-US" sz="1600" b="0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600" b="0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   Function&lt;? </a:t>
            </a:r>
            <a:r>
              <a:rPr lang="en-US" sz="1600" b="1" i="0" u="none" strike="noStrike" cap="none" baseline="0" dirty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super</a:t>
            </a:r>
            <a:r>
              <a:rPr lang="en-US" sz="1600" b="1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 b="0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T, </a:t>
            </a:r>
            <a:r>
              <a:rPr lang="en-US" sz="1600" b="0" i="0" u="sng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? </a:t>
            </a:r>
            <a:r>
              <a:rPr lang="en-US" sz="1600" b="1" i="0" u="sng" strike="noStrike" cap="none" baseline="0" dirty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extends</a:t>
            </a:r>
            <a:r>
              <a:rPr lang="en-US" sz="1600" b="1" i="0" u="sng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 b="0" i="0" u="sng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Stream&lt;? </a:t>
            </a:r>
            <a:r>
              <a:rPr lang="en-US" sz="1600" b="1" i="0" u="sng" strike="noStrike" cap="none" baseline="0" dirty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extends</a:t>
            </a:r>
            <a:r>
              <a:rPr lang="en-US" sz="1600" b="1" i="0" u="sng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 b="0" i="0" u="sng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R&gt;</a:t>
            </a:r>
            <a:r>
              <a:rPr lang="en-US" sz="1600" b="0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&gt; </a:t>
            </a:r>
            <a:r>
              <a:rPr lang="en-US" sz="1600" b="0" i="0" u="none" strike="noStrike" cap="none" baseline="0" dirty="0" err="1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mapper</a:t>
            </a:r>
            <a:r>
              <a:rPr lang="en-US" sz="1600" b="0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r>
              <a:rPr lang="en-US" sz="2000" b="0" i="0" u="none" strike="noStrike" cap="none" baseline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000" b="0" i="0" u="none" strike="noStrike" cap="none" baseline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Apply the </a:t>
            </a:r>
            <a:r>
              <a:rPr lang="en-US" sz="2000" b="0" i="0" u="none" strike="noStrike" cap="none" baseline="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mapper</a:t>
            </a:r>
            <a:r>
              <a:rPr lang="en-US" sz="2000" b="0" i="0" u="none" strike="noStrike" cap="none" baseline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function on each element of the stream. And </a:t>
            </a:r>
            <a:br>
              <a:rPr lang="en-US" sz="2000" b="0" i="0" u="none" strike="noStrike" cap="none" baseline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 dirty="0" smtClean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generate </a:t>
            </a:r>
            <a:r>
              <a:rPr lang="en-US" sz="2000" b="0" i="0" u="none" strike="noStrike" cap="none" baseline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 new stream of the output by gathering the result of </a:t>
            </a:r>
            <a:br>
              <a:rPr lang="en-US" sz="2000" b="0" i="0" u="none" strike="noStrike" cap="none" baseline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 dirty="0" smtClean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the </a:t>
            </a:r>
            <a:r>
              <a:rPr lang="en-US" sz="2000" b="0" i="0" u="none" strike="noStrike" cap="none" baseline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inner streams  content.</a:t>
            </a:r>
            <a:br>
              <a:rPr lang="en-US" sz="2000" b="0" i="0" u="none" strike="noStrike" cap="none" baseline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2000" b="0" i="0" u="none" strike="noStrike" cap="none" baseline="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lang="en-US" sz="2000" b="0" i="0" u="none" strike="noStrike" cap="none" baseline="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600" b="0" i="0" u="none" strike="noStrike" cap="none" baseline="0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menu.stream</a:t>
            </a:r>
            <a:r>
              <a:rPr lang="en-US" sz="1600" b="0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().</a:t>
            </a:r>
            <a:r>
              <a:rPr lang="en-US" sz="1600" b="0" i="0" u="none" strike="noStrike" cap="none" baseline="0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flatMap</a:t>
            </a:r>
            <a:r>
              <a:rPr lang="en-US" sz="1600" b="0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(d -&gt; </a:t>
            </a:r>
            <a:r>
              <a:rPr lang="en-US" sz="1600" b="0" i="0" u="none" strike="noStrike" cap="none" baseline="0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d.getNickNames</a:t>
            </a:r>
            <a:r>
              <a:rPr lang="en-US" sz="1600" b="0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().stream());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marR="0" lvl="1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000" b="0" i="0" u="none" strike="noStrike" cap="none" baseline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400" b="0" i="0" u="none" strike="noStrike" cap="none" baseline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400" b="0" i="0" u="none" strike="noStrike" cap="none" baseline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400" b="0" i="0" u="none" strike="noStrike" cap="none" baseline="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600" b="0" i="0" u="none" strike="noStrike" cap="none" baseline="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101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600" b="0" i="0" u="none" strike="noStrike" cap="none" baseline="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baseline="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34" name="Shape 1334"/>
          <p:cNvSpPr txBox="1"/>
          <p:nvPr/>
        </p:nvSpPr>
        <p:spPr>
          <a:xfrm>
            <a:off x="969898" y="5710225"/>
            <a:ext cx="7454999" cy="368400"/>
          </a:xfrm>
          <a:prstGeom prst="rect">
            <a:avLst/>
          </a:prstGeom>
          <a:noFill/>
          <a:ln w="9525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Convert a stream of streams of the Dishes nicknames to names stream</a:t>
            </a:r>
          </a:p>
        </p:txBody>
      </p:sp>
      <p:cxnSp>
        <p:nvCxnSpPr>
          <p:cNvPr id="1335" name="Shape 1335"/>
          <p:cNvCxnSpPr/>
          <p:nvPr/>
        </p:nvCxnSpPr>
        <p:spPr>
          <a:xfrm rot="10800000">
            <a:off x="3851275" y="5084762"/>
            <a:ext cx="720724" cy="625475"/>
          </a:xfrm>
          <a:prstGeom prst="straightConnector1">
            <a:avLst/>
          </a:prstGeom>
          <a:noFill/>
          <a:ln w="9525" cap="flat" cmpd="sng">
            <a:solidFill>
              <a:srgbClr val="552438"/>
            </a:solidFill>
            <a:prstDash val="solid"/>
            <a:miter/>
            <a:headEnd type="none" w="med" len="med"/>
            <a:tailEnd type="stealth" w="lg" len="lg"/>
          </a:ln>
        </p:spPr>
      </p:cxnSp>
    </p:spTree>
  </p:cSld>
  <p:clrMapOvr>
    <a:masterClrMapping/>
  </p:clrMapOvr>
  <p:transition spd="slow">
    <p:cut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 txBox="1"/>
          <p:nvPr/>
        </p:nvSpPr>
        <p:spPr>
          <a:xfrm>
            <a:off x="179386" y="2420936"/>
            <a:ext cx="8785225" cy="4248149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Shape 171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Default Methods</a:t>
            </a:r>
          </a:p>
        </p:txBody>
      </p:sp>
      <p:pic>
        <p:nvPicPr>
          <p:cNvPr id="172" name="Shape 17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Shape 173"/>
          <p:cNvSpPr txBox="1"/>
          <p:nvPr/>
        </p:nvSpPr>
        <p:spPr>
          <a:xfrm>
            <a:off x="323850" y="1846261"/>
            <a:ext cx="8135936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Java 8 has a new feature:	Interfaces with default methods.</a:t>
            </a:r>
            <a:b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interface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A {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public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default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doSomething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() {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	System.</a:t>
            </a:r>
            <a:r>
              <a:rPr lang="en-US" sz="1200" b="0" i="1" u="none" strike="noStrike" cap="none" baseline="0">
                <a:solidFill>
                  <a:srgbClr val="0000C0"/>
                </a:solidFill>
                <a:latin typeface="Consolas"/>
                <a:ea typeface="Consolas"/>
                <a:cs typeface="Consolas"/>
                <a:sym typeface="Consolas"/>
              </a:rPr>
              <a:t>out</a:t>
            </a:r>
            <a:r>
              <a:rPr lang="en-US" sz="12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.println(</a:t>
            </a:r>
            <a:r>
              <a:rPr lang="en-US" sz="1200" b="0" i="1" u="none" strike="noStrike" cap="none" baseline="0">
                <a:solidFill>
                  <a:srgbClr val="2A00FF"/>
                </a:solidFill>
                <a:latin typeface="Consolas"/>
                <a:ea typeface="Consolas"/>
                <a:cs typeface="Consolas"/>
                <a:sym typeface="Consolas"/>
              </a:rPr>
              <a:t>"default implementation"</a:t>
            </a:r>
            <a:r>
              <a:rPr lang="en-US" sz="12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 sz="1200"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2000" b="0" i="0" u="none" strike="noStrike" cap="none" baseline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2000" b="0" i="0" u="none" strike="noStrike" cap="none" baseline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lang="en-US"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Shape 1340"/>
          <p:cNvSpPr txBox="1"/>
          <p:nvPr/>
        </p:nvSpPr>
        <p:spPr>
          <a:xfrm>
            <a:off x="250825" y="4508500"/>
            <a:ext cx="8785225" cy="1944687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1" name="Shape 1341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FP with Streams</a:t>
            </a:r>
          </a:p>
        </p:txBody>
      </p:sp>
      <p:pic>
        <p:nvPicPr>
          <p:cNvPr id="1342" name="Shape 13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343" name="Shape 1343"/>
          <p:cNvSpPr txBox="1"/>
          <p:nvPr/>
        </p:nvSpPr>
        <p:spPr>
          <a:xfrm>
            <a:off x="323850" y="1628775"/>
            <a:ext cx="8496299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1" i="0" u="none" strike="noStrike" cap="none" baseline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Streams high order functions	-	Reduce</a:t>
            </a:r>
            <a:br>
              <a:rPr lang="en-US" sz="2000" b="1" i="0" u="none" strike="noStrike" cap="none" baseline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1" i="0" u="none" strike="noStrike" cap="none" baseline="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 b="0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Optional&lt;T&gt; reduce(</a:t>
            </a:r>
            <a:r>
              <a:rPr lang="en-US" sz="1600" b="0" i="0" u="none" strike="noStrike" cap="none" baseline="0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BinaryOperator</a:t>
            </a:r>
            <a:r>
              <a:rPr lang="en-US" sz="1600" b="0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&lt;T&gt; </a:t>
            </a:r>
            <a:r>
              <a:rPr lang="en-US" sz="1600" b="0" i="0" u="none" strike="noStrike" cap="none" baseline="0" dirty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accumulator</a:t>
            </a:r>
            <a:r>
              <a:rPr lang="en-US" sz="1600" b="0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r>
              <a:rPr lang="en-US" sz="2000" b="0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2000" b="0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2000" b="0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2000" b="0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2000" b="0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2000" b="0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lang="en-US" sz="2000" b="0" i="0" u="none" strike="noStrike" cap="none" baseline="0"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Reduction of all the elements of the stream to one single value.</a:t>
            </a:r>
            <a:br>
              <a:rPr lang="en-US" sz="2000" b="0" i="0" u="none" strike="noStrike" cap="none" baseline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000" b="0" i="0" u="none" strike="noStrike" cap="none" baseline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000" b="0" i="0" u="none" strike="noStrike" cap="none" baseline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600" b="0" i="0" u="none" strike="noStrike" cap="none" baseline="0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menu.stream</a:t>
            </a:r>
            <a:r>
              <a:rPr lang="en-US" sz="1600" b="0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().map((d) -&gt; </a:t>
            </a:r>
            <a:r>
              <a:rPr lang="en-US" sz="1600" b="0" i="0" u="none" strike="noStrike" cap="none" baseline="0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d.getCalories</a:t>
            </a:r>
            <a:r>
              <a:rPr lang="en-US" sz="1600" b="0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())</a:t>
            </a:r>
            <a:br>
              <a:rPr lang="en-US" sz="1600" b="0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600" b="0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     .reduce((result, </a:t>
            </a:r>
            <a:r>
              <a:rPr lang="en-US" sz="1600" b="0" i="0" u="none" strike="noStrike" cap="none" baseline="0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cals</a:t>
            </a:r>
            <a:r>
              <a:rPr lang="en-US" sz="1600" b="0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-&gt; result += </a:t>
            </a:r>
            <a:r>
              <a:rPr lang="en-US" sz="1600" b="0" i="0" u="none" strike="noStrike" cap="none" baseline="0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cals</a:t>
            </a:r>
            <a:r>
              <a:rPr lang="en-US" sz="1600" b="0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marR="0" lvl="1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000" b="0" i="0" u="none" strike="noStrike" cap="none" baseline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400" b="0" i="0" u="none" strike="noStrike" cap="none" baseline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400" b="0" i="0" u="none" strike="noStrike" cap="none" baseline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400" b="0" i="0" u="none" strike="noStrike" cap="none" baseline="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600" b="0" i="0" u="none" strike="noStrike" cap="none" baseline="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101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600" b="0" i="0" u="none" strike="noStrike" cap="none" baseline="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baseline="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p:transition spd="slow">
    <p:cut/>
  </p:transition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8" name="Shape 1348"/>
          <p:cNvSpPr txBox="1"/>
          <p:nvPr/>
        </p:nvSpPr>
        <p:spPr>
          <a:xfrm>
            <a:off x="250825" y="4508500"/>
            <a:ext cx="8785225" cy="1944687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9" name="Shape 1349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FP with Streams</a:t>
            </a:r>
          </a:p>
        </p:txBody>
      </p:sp>
      <p:pic>
        <p:nvPicPr>
          <p:cNvPr id="1350" name="Shape 13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351" name="Shape 1351"/>
          <p:cNvSpPr txBox="1"/>
          <p:nvPr/>
        </p:nvSpPr>
        <p:spPr>
          <a:xfrm>
            <a:off x="323850" y="1628775"/>
            <a:ext cx="8496299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1" i="0" u="none" strike="noStrike" cap="none" baseline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Streams high order functions	-	Reduce</a:t>
            </a:r>
            <a:br>
              <a:rPr lang="en-US" sz="2000" b="1" i="0" u="none" strike="noStrike" cap="none" baseline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1" i="0" u="none" strike="noStrike" cap="none" baseline="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 b="0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Optional&lt;T&gt; reduce(</a:t>
            </a:r>
            <a:r>
              <a:rPr lang="en-US" sz="1600" b="0" i="0" u="none" strike="noStrike" cap="none" baseline="0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BinaryOperator</a:t>
            </a:r>
            <a:r>
              <a:rPr lang="en-US" sz="1600" b="0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&lt;T&gt; </a:t>
            </a:r>
            <a:r>
              <a:rPr lang="en-US" sz="1600" b="0" i="0" u="none" strike="noStrike" cap="none" baseline="0" dirty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accumulator</a:t>
            </a:r>
            <a:r>
              <a:rPr lang="en-US" sz="1600" b="0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r>
              <a:rPr lang="en-US" sz="2000" b="0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2000" b="0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2000" b="0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2000" b="0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2000" b="0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2000" b="0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lang="en-US" sz="2000" b="0" i="0" u="none" strike="noStrike" cap="none" baseline="0"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Reduction of all the elements of the stream to one single value.</a:t>
            </a:r>
            <a:br>
              <a:rPr lang="en-US" sz="2000" b="0" i="0" u="none" strike="noStrike" cap="none" baseline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000" b="0" i="0" u="none" strike="noStrike" cap="none" baseline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000" b="0" i="0" u="none" strike="noStrike" cap="none" baseline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600" b="0" i="0" u="none" strike="noStrike" cap="none" baseline="0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menu.stream</a:t>
            </a:r>
            <a:r>
              <a:rPr lang="en-US" sz="1600" b="0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().map((d) -&gt; </a:t>
            </a:r>
            <a:r>
              <a:rPr lang="en-US" sz="1600" b="0" i="0" u="none" strike="noStrike" cap="none" baseline="0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d.getCalories</a:t>
            </a:r>
            <a:r>
              <a:rPr lang="en-US" sz="1600" b="0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())</a:t>
            </a:r>
            <a:br>
              <a:rPr lang="en-US" sz="1600" b="0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600" b="0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     .reduce((result, </a:t>
            </a:r>
            <a:r>
              <a:rPr lang="en-US" sz="1600" b="0" i="0" u="none" strike="noStrike" cap="none" baseline="0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cals</a:t>
            </a:r>
            <a:r>
              <a:rPr lang="en-US" sz="1600" b="0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-&gt; result += </a:t>
            </a:r>
            <a:r>
              <a:rPr lang="en-US" sz="1600" b="0" i="0" u="none" strike="noStrike" cap="none" baseline="0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cals</a:t>
            </a:r>
            <a:r>
              <a:rPr lang="en-US" sz="1600" b="0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marR="0" lvl="1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000" b="0" i="0" u="none" strike="noStrike" cap="none" baseline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400" b="0" i="0" u="none" strike="noStrike" cap="none" baseline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400" b="0" i="0" u="none" strike="noStrike" cap="none" baseline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400" b="0" i="0" u="none" strike="noStrike" cap="none" baseline="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600" b="0" i="0" u="none" strike="noStrike" cap="none" baseline="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101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600" b="0" i="0" u="none" strike="noStrike" cap="none" baseline="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baseline="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52" name="Shape 1352"/>
          <p:cNvSpPr txBox="1"/>
          <p:nvPr/>
        </p:nvSpPr>
        <p:spPr>
          <a:xfrm>
            <a:off x="5435600" y="5837237"/>
            <a:ext cx="2879724" cy="368299"/>
          </a:xfrm>
          <a:prstGeom prst="rect">
            <a:avLst/>
          </a:prstGeom>
          <a:noFill/>
          <a:ln w="9525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Sum all calories of the menu</a:t>
            </a:r>
          </a:p>
        </p:txBody>
      </p:sp>
      <p:cxnSp>
        <p:nvCxnSpPr>
          <p:cNvPr id="1353" name="Shape 1353"/>
          <p:cNvCxnSpPr/>
          <p:nvPr/>
        </p:nvCxnSpPr>
        <p:spPr>
          <a:xfrm rot="10800000">
            <a:off x="5287224" y="5295737"/>
            <a:ext cx="869100" cy="541500"/>
          </a:xfrm>
          <a:prstGeom prst="straightConnector1">
            <a:avLst/>
          </a:prstGeom>
          <a:noFill/>
          <a:ln w="9525" cap="flat" cmpd="sng">
            <a:solidFill>
              <a:srgbClr val="552438"/>
            </a:solidFill>
            <a:prstDash val="solid"/>
            <a:miter/>
            <a:headEnd type="none" w="med" len="med"/>
            <a:tailEnd type="stealth" w="lg" len="lg"/>
          </a:ln>
        </p:spPr>
      </p:cxnSp>
    </p:spTree>
  </p:cSld>
  <p:clrMapOvr>
    <a:masterClrMapping/>
  </p:clrMapOvr>
  <p:transition spd="slow">
    <p:cut/>
  </p:transition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8" name="Shape 1358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FP with Streams</a:t>
            </a:r>
          </a:p>
        </p:txBody>
      </p:sp>
      <p:pic>
        <p:nvPicPr>
          <p:cNvPr id="1359" name="Shape 135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360" name="Shape 1360"/>
          <p:cNvSpPr txBox="1"/>
          <p:nvPr/>
        </p:nvSpPr>
        <p:spPr>
          <a:xfrm>
            <a:off x="323850" y="1628775"/>
            <a:ext cx="8496299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1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Streams high order functions	-	Reduce</a:t>
            </a:r>
            <a:br>
              <a:rPr lang="en-US" sz="2000" b="1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4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4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4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101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361" name="Shape 136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195511" y="2492375"/>
            <a:ext cx="3533774" cy="3760787"/>
          </a:xfrm>
          <a:prstGeom prst="rect">
            <a:avLst/>
          </a:prstGeom>
          <a:noFill/>
          <a:ln w="9525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</p:pic>
    </p:spTree>
  </p:cSld>
  <p:clrMapOvr>
    <a:masterClrMapping/>
  </p:clrMapOvr>
  <p:transition spd="slow">
    <p:cut/>
  </p:transition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6" name="Shape 1366"/>
          <p:cNvSpPr txBox="1"/>
          <p:nvPr/>
        </p:nvSpPr>
        <p:spPr>
          <a:xfrm>
            <a:off x="250825" y="4365625"/>
            <a:ext cx="8785225" cy="1808162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7" name="Shape 1367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FP with Streams</a:t>
            </a:r>
          </a:p>
        </p:txBody>
      </p:sp>
      <p:pic>
        <p:nvPicPr>
          <p:cNvPr id="1368" name="Shape 136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369" name="Shape 1369"/>
          <p:cNvSpPr txBox="1"/>
          <p:nvPr/>
        </p:nvSpPr>
        <p:spPr>
          <a:xfrm>
            <a:off x="323850" y="1628775"/>
            <a:ext cx="8496299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1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Streams high order functions	-	Filter</a:t>
            </a:r>
            <a:br>
              <a:rPr lang="en-US" sz="2000" b="1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1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Stream&lt;T&gt; filter(Predicate&lt;? </a:t>
            </a:r>
            <a:r>
              <a:rPr lang="en-US" sz="16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super</a:t>
            </a:r>
            <a:r>
              <a:rPr lang="en-US" sz="16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T&gt; </a:t>
            </a:r>
            <a:r>
              <a:rPr lang="en-US" sz="16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predicate</a:t>
            </a: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Gather a stream of all the elements that match a given predicate.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2000" b="0" i="0" u="none" strike="noStrike" cap="none" baseline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lang="en-US"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menu.stream().filter(d -&gt; d.getCalories() &gt; 300);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marR="0" lvl="1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4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4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4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101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p:transition spd="slow">
    <p:cut/>
  </p:transition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4" name="Shape 1374"/>
          <p:cNvSpPr txBox="1"/>
          <p:nvPr/>
        </p:nvSpPr>
        <p:spPr>
          <a:xfrm>
            <a:off x="250825" y="4365625"/>
            <a:ext cx="8785225" cy="1808162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5" name="Shape 1375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FP with Streams</a:t>
            </a:r>
          </a:p>
        </p:txBody>
      </p:sp>
      <p:pic>
        <p:nvPicPr>
          <p:cNvPr id="1376" name="Shape 137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377" name="Shape 1377"/>
          <p:cNvSpPr txBox="1"/>
          <p:nvPr/>
        </p:nvSpPr>
        <p:spPr>
          <a:xfrm>
            <a:off x="323850" y="1628775"/>
            <a:ext cx="8496299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1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Streams high order functions	-	Filter</a:t>
            </a:r>
            <a:br>
              <a:rPr lang="en-US" sz="2000" b="1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1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Stream&lt;T&gt; filter(Predicate&lt;? </a:t>
            </a:r>
            <a:r>
              <a:rPr lang="en-US" sz="16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super</a:t>
            </a:r>
            <a:r>
              <a:rPr lang="en-US" sz="16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T&gt; </a:t>
            </a:r>
            <a:r>
              <a:rPr lang="en-US" sz="16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predicate</a:t>
            </a: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Gather a stream of all the elements that match a given predicate.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2000" b="0" i="0" u="none" strike="noStrike" cap="none" baseline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lang="en-US"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menu.stream().filter(d -&gt; d.getCalories() &gt; 300);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marR="0" lvl="1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4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4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4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101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78" name="Shape 1378"/>
          <p:cNvSpPr txBox="1"/>
          <p:nvPr/>
        </p:nvSpPr>
        <p:spPr>
          <a:xfrm>
            <a:off x="1692275" y="5445125"/>
            <a:ext cx="5303836" cy="369886"/>
          </a:xfrm>
          <a:prstGeom prst="rect">
            <a:avLst/>
          </a:prstGeom>
          <a:noFill/>
          <a:ln w="9525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Get a stream of dishes that has more than 300 calories</a:t>
            </a:r>
          </a:p>
        </p:txBody>
      </p:sp>
      <p:cxnSp>
        <p:nvCxnSpPr>
          <p:cNvPr id="1379" name="Shape 1379"/>
          <p:cNvCxnSpPr/>
          <p:nvPr/>
        </p:nvCxnSpPr>
        <p:spPr>
          <a:xfrm rot="10800000">
            <a:off x="4300137" y="5081225"/>
            <a:ext cx="254399" cy="363899"/>
          </a:xfrm>
          <a:prstGeom prst="straightConnector1">
            <a:avLst/>
          </a:prstGeom>
          <a:noFill/>
          <a:ln w="9525" cap="flat" cmpd="sng">
            <a:solidFill>
              <a:srgbClr val="552438"/>
            </a:solidFill>
            <a:prstDash val="solid"/>
            <a:miter/>
            <a:headEnd type="none" w="med" len="med"/>
            <a:tailEnd type="stealth" w="lg" len="lg"/>
          </a:ln>
        </p:spPr>
      </p:cxnSp>
    </p:spTree>
  </p:cSld>
  <p:clrMapOvr>
    <a:masterClrMapping/>
  </p:clrMapOvr>
  <p:transition spd="slow">
    <p:cut/>
  </p:transition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Shape 1384"/>
          <p:cNvSpPr txBox="1"/>
          <p:nvPr/>
        </p:nvSpPr>
        <p:spPr>
          <a:xfrm>
            <a:off x="250825" y="4365625"/>
            <a:ext cx="8785225" cy="1808162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5" name="Shape 1385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FP with Streams</a:t>
            </a:r>
          </a:p>
        </p:txBody>
      </p:sp>
      <p:pic>
        <p:nvPicPr>
          <p:cNvPr id="1386" name="Shape 138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387" name="Shape 1387"/>
          <p:cNvSpPr txBox="1"/>
          <p:nvPr/>
        </p:nvSpPr>
        <p:spPr>
          <a:xfrm>
            <a:off x="323850" y="1628775"/>
            <a:ext cx="8496299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1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Streams high order functions	-	forEach</a:t>
            </a:r>
          </a:p>
          <a:p>
            <a:pPr marL="0" marR="0" lvl="0" indent="1270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forEach(Consumer&lt;? </a:t>
            </a:r>
            <a:r>
              <a:rPr lang="en-US" sz="16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super</a:t>
            </a:r>
            <a:r>
              <a:rPr lang="en-US" sz="16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T&gt; </a:t>
            </a:r>
            <a:r>
              <a:rPr lang="en-US" sz="16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action</a:t>
            </a: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16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Apply the action for any member of the stream.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2000" b="0" i="0" u="none" strike="noStrike" cap="none" baseline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lang="en-US"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6A3E3E"/>
              </a:buClr>
              <a:buSzPct val="25000"/>
              <a:buFont typeface="Consolas"/>
              <a:buNone/>
            </a:pPr>
            <a:r>
              <a:rPr lang="en-US" sz="16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menu</a:t>
            </a: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.stream().forEach(</a:t>
            </a:r>
            <a:r>
              <a:rPr lang="en-US" sz="16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d</a:t>
            </a: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-&gt; System.</a:t>
            </a:r>
            <a:r>
              <a:rPr lang="en-US" sz="1600" b="0" i="1" u="none" strike="noStrike" cap="none" baseline="0">
                <a:solidFill>
                  <a:srgbClr val="0000C0"/>
                </a:solidFill>
                <a:latin typeface="Consolas"/>
                <a:ea typeface="Consolas"/>
                <a:cs typeface="Consolas"/>
                <a:sym typeface="Consolas"/>
              </a:rPr>
              <a:t>out</a:t>
            </a:r>
            <a:r>
              <a:rPr lang="en-US" sz="16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.println(</a:t>
            </a:r>
            <a:r>
              <a:rPr lang="en-US" sz="1600" b="0" i="1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d</a:t>
            </a:r>
            <a:r>
              <a:rPr lang="en-US" sz="16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.getName()));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4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4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4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101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p:transition spd="slow">
    <p:cut/>
  </p:transition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" name="Shape 1392"/>
          <p:cNvSpPr txBox="1"/>
          <p:nvPr/>
        </p:nvSpPr>
        <p:spPr>
          <a:xfrm>
            <a:off x="250825" y="4365625"/>
            <a:ext cx="8785225" cy="1808162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3" name="Shape 1393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FP with Streams</a:t>
            </a:r>
          </a:p>
        </p:txBody>
      </p:sp>
      <p:pic>
        <p:nvPicPr>
          <p:cNvPr id="1394" name="Shape 139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395" name="Shape 1395"/>
          <p:cNvSpPr txBox="1"/>
          <p:nvPr/>
        </p:nvSpPr>
        <p:spPr>
          <a:xfrm>
            <a:off x="323850" y="1628775"/>
            <a:ext cx="8496299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1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Streams high order functions	-	forEach</a:t>
            </a:r>
          </a:p>
          <a:p>
            <a:pPr marL="0" marR="0" lvl="0" indent="1270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forEach(Consumer&lt;? </a:t>
            </a:r>
            <a:r>
              <a:rPr lang="en-US" sz="16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super</a:t>
            </a:r>
            <a:r>
              <a:rPr lang="en-US" sz="16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T&gt; </a:t>
            </a:r>
            <a:r>
              <a:rPr lang="en-US" sz="16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action</a:t>
            </a: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16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Apply the action for any member of the stream.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2000" b="0" i="0" u="none" strike="noStrike" cap="none" baseline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lang="en-US"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6A3E3E"/>
              </a:buClr>
              <a:buSzPct val="25000"/>
              <a:buFont typeface="Consolas"/>
              <a:buNone/>
            </a:pPr>
            <a:r>
              <a:rPr lang="en-US" sz="16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menu</a:t>
            </a: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.stream().forEach(</a:t>
            </a:r>
            <a:r>
              <a:rPr lang="en-US" sz="16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d</a:t>
            </a: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-&gt; System.</a:t>
            </a:r>
            <a:r>
              <a:rPr lang="en-US" sz="1600" b="0" i="1" u="none" strike="noStrike" cap="none" baseline="0">
                <a:solidFill>
                  <a:srgbClr val="0000C0"/>
                </a:solidFill>
                <a:latin typeface="Consolas"/>
                <a:ea typeface="Consolas"/>
                <a:cs typeface="Consolas"/>
                <a:sym typeface="Consolas"/>
              </a:rPr>
              <a:t>out</a:t>
            </a:r>
            <a:r>
              <a:rPr lang="en-US" sz="16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.println(</a:t>
            </a:r>
            <a:r>
              <a:rPr lang="en-US" sz="1600" b="0" i="1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d</a:t>
            </a:r>
            <a:r>
              <a:rPr lang="en-US" sz="16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.getName()));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4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4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4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101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96" name="Shape 1396"/>
          <p:cNvSpPr txBox="1"/>
          <p:nvPr/>
        </p:nvSpPr>
        <p:spPr>
          <a:xfrm>
            <a:off x="1692275" y="5710237"/>
            <a:ext cx="3103561" cy="369886"/>
          </a:xfrm>
          <a:prstGeom prst="rect">
            <a:avLst/>
          </a:prstGeom>
          <a:noFill/>
          <a:ln w="9525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Print all names of all the dishes</a:t>
            </a:r>
          </a:p>
        </p:txBody>
      </p:sp>
      <p:cxnSp>
        <p:nvCxnSpPr>
          <p:cNvPr id="1397" name="Shape 1397"/>
          <p:cNvCxnSpPr/>
          <p:nvPr/>
        </p:nvCxnSpPr>
        <p:spPr>
          <a:xfrm rot="10800000" flipH="1">
            <a:off x="3851025" y="4901137"/>
            <a:ext cx="62999" cy="809099"/>
          </a:xfrm>
          <a:prstGeom prst="straightConnector1">
            <a:avLst/>
          </a:prstGeom>
          <a:noFill/>
          <a:ln w="9525" cap="flat" cmpd="sng">
            <a:solidFill>
              <a:srgbClr val="552438"/>
            </a:solidFill>
            <a:prstDash val="solid"/>
            <a:miter/>
            <a:headEnd type="none" w="med" len="med"/>
            <a:tailEnd type="stealth" w="lg" len="lg"/>
          </a:ln>
        </p:spPr>
      </p:cxnSp>
    </p:spTree>
  </p:cSld>
  <p:clrMapOvr>
    <a:masterClrMapping/>
  </p:clrMapOvr>
  <p:transition spd="slow">
    <p:cut/>
  </p:transition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" name="Shape 1402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FP with Streams</a:t>
            </a:r>
          </a:p>
        </p:txBody>
      </p:sp>
      <p:pic>
        <p:nvPicPr>
          <p:cNvPr id="1403" name="Shape 140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404" name="Shape 1404"/>
          <p:cNvSpPr txBox="1"/>
          <p:nvPr/>
        </p:nvSpPr>
        <p:spPr>
          <a:xfrm>
            <a:off x="323850" y="1557337"/>
            <a:ext cx="8496299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1" i="0" u="none" strike="noStrike" cap="none" baseline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Streams high order functions	-	more methods: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1" i="0" u="none" strike="noStrike" cap="none" baseline="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collect:	</a:t>
            </a:r>
            <a:r>
              <a:rPr lang="en-US" sz="2000" b="0" i="0" u="none" strike="noStrike" cap="none" baseline="0" dirty="0" smtClean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	Convert </a:t>
            </a:r>
            <a:r>
              <a:rPr lang="en-US" sz="2000" b="0" i="0" u="none" strike="noStrike" cap="none" baseline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the final stream to something else using a </a:t>
            </a:r>
            <a:br>
              <a:rPr lang="en-US" sz="2000" b="0" i="0" u="none" strike="noStrike" cap="none" baseline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				given collector.</a:t>
            </a:r>
            <a:br>
              <a:rPr lang="en-US" sz="2000" b="0" i="0" u="none" strike="noStrike" cap="none" baseline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sorted:	</a:t>
            </a:r>
            <a:r>
              <a:rPr lang="en-US" sz="2000" b="0" i="0" u="none" strike="noStrike" cap="none" baseline="0" dirty="0" smtClean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Returns </a:t>
            </a:r>
            <a:r>
              <a:rPr lang="en-US" sz="2000" b="0" i="0" u="none" strike="noStrike" cap="none" baseline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 new Stream with all the elements sorted by </a:t>
            </a:r>
            <a:br>
              <a:rPr lang="en-US" sz="2000" b="0" i="0" u="none" strike="noStrike" cap="none" baseline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				a given comparator.</a:t>
            </a:r>
            <a:br>
              <a:rPr lang="en-US" sz="2000" b="0" i="0" u="none" strike="noStrike" cap="none" baseline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limit:		Returns a new stream with only N elements of the </a:t>
            </a:r>
            <a:br>
              <a:rPr lang="en-US" sz="2000" b="0" i="0" u="none" strike="noStrike" cap="none" baseline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				current stream.</a:t>
            </a:r>
            <a:br>
              <a:rPr lang="en-US" sz="2000" b="0" i="0" u="none" strike="noStrike" cap="none" baseline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anyMatch</a:t>
            </a:r>
            <a:r>
              <a:rPr lang="en-US" sz="2000" b="0" i="0" u="none" strike="noStrike" cap="none" baseline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:	Returns true if there at least one element matching a </a:t>
            </a:r>
            <a:br>
              <a:rPr lang="en-US" sz="2000" b="0" i="0" u="none" strike="noStrike" cap="none" baseline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				given predicate.</a:t>
            </a:r>
            <a:br>
              <a:rPr lang="en-US" sz="2000" b="0" i="0" u="none" strike="noStrike" cap="none" baseline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allMatch</a:t>
            </a:r>
            <a:r>
              <a:rPr lang="en-US" sz="2000" b="0" i="0" u="none" strike="noStrike" cap="none" baseline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:	Returns  true if all the element match a predicate.</a:t>
            </a:r>
            <a:r>
              <a:rPr lang="en-US" sz="2000" b="1" i="0" u="none" strike="noStrike" cap="none" baseline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000" b="1" i="0" u="none" strike="noStrike" cap="none" baseline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1" i="0" u="none" strike="noStrike" cap="none" baseline="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marR="0" lvl="1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000" b="0" i="0" u="none" strike="noStrike" cap="none" baseline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400" b="0" i="0" u="none" strike="noStrike" cap="none" baseline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400" b="0" i="0" u="none" strike="noStrike" cap="none" baseline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400" b="0" i="0" u="none" strike="noStrike" cap="none" baseline="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600" b="0" i="0" u="none" strike="noStrike" cap="none" baseline="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101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600" b="0" i="0" u="none" strike="noStrike" cap="none" baseline="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baseline="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p:transition spd="slow">
    <p:cut/>
  </p:transition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9" name="Shape 1409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FP with Streams</a:t>
            </a:r>
          </a:p>
        </p:txBody>
      </p:sp>
      <p:pic>
        <p:nvPicPr>
          <p:cNvPr id="1410" name="Shape 14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411" name="Shape 1411"/>
          <p:cNvSpPr txBox="1"/>
          <p:nvPr/>
        </p:nvSpPr>
        <p:spPr>
          <a:xfrm>
            <a:off x="323850" y="1412875"/>
            <a:ext cx="8820149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1" i="0" u="none" strike="noStrike" cap="none" baseline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Streams high order functions	-	more methods: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1" i="0" u="none" strike="noStrike" cap="none" baseline="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count:		Returns the number of elements in the stream.</a:t>
            </a:r>
            <a:br>
              <a:rPr lang="en-US" sz="2000" b="0" i="0" u="none" strike="noStrike" cap="none" baseline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distinct:	Returns a new Stream with no duplications (using </a:t>
            </a:r>
            <a:br>
              <a:rPr lang="en-US" sz="2000" b="0" i="0" u="none" strike="noStrike" cap="none" baseline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				equals method).</a:t>
            </a:r>
            <a:br>
              <a:rPr lang="en-US" sz="2000" b="0" i="0" u="none" strike="noStrike" cap="none" baseline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skip:		Returns a new Stream without the first N elements.</a:t>
            </a:r>
            <a:br>
              <a:rPr lang="en-US" sz="2000" b="0" i="0" u="none" strike="noStrike" cap="none" baseline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Min / max:	Returns  the minimum / maximum element using a 					provided comparator.</a:t>
            </a:r>
            <a:br>
              <a:rPr lang="en-US" sz="2000" b="0" i="0" u="none" strike="noStrike" cap="none" baseline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Concat</a:t>
            </a:r>
            <a:r>
              <a:rPr lang="en-US" sz="2000" b="0" i="0" u="none" strike="noStrike" cap="none" baseline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:	</a:t>
            </a:r>
            <a:r>
              <a:rPr lang="en-US" sz="2000" b="0" i="0" u="none" strike="noStrike" cap="none" baseline="0" dirty="0" smtClean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Return </a:t>
            </a:r>
            <a:r>
              <a:rPr lang="en-US" sz="2000" b="0" i="0" u="none" strike="noStrike" cap="none" baseline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 new stream containing elements from two 					streams.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marR="0" lvl="1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000" b="0" i="0" u="none" strike="noStrike" cap="none" baseline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400" b="0" i="0" u="none" strike="noStrike" cap="none" baseline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400" b="0" i="0" u="none" strike="noStrike" cap="none" baseline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400" b="0" i="0" u="none" strike="noStrike" cap="none" baseline="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600" b="0" i="0" u="none" strike="noStrike" cap="none" baseline="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101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600" b="0" i="0" u="none" strike="noStrike" cap="none" baseline="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baseline="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p:transition spd="slow">
    <p:cut/>
  </p:transition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6" name="Shape 1416"/>
          <p:cNvSpPr txBox="1"/>
          <p:nvPr/>
        </p:nvSpPr>
        <p:spPr>
          <a:xfrm>
            <a:off x="250825" y="2408236"/>
            <a:ext cx="8785200" cy="3887699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7" name="Shape 1417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FP with Streams</a:t>
            </a:r>
          </a:p>
        </p:txBody>
      </p:sp>
      <p:pic>
        <p:nvPicPr>
          <p:cNvPr id="1418" name="Shape 14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419" name="Shape 1419"/>
          <p:cNvSpPr txBox="1"/>
          <p:nvPr/>
        </p:nvSpPr>
        <p:spPr>
          <a:xfrm>
            <a:off x="323850" y="1557337"/>
            <a:ext cx="8496299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1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Streams high order functions</a:t>
            </a:r>
            <a:r>
              <a:rPr lang="en-US" sz="2000" b="1">
                <a:latin typeface="Open Sans"/>
                <a:ea typeface="Open Sans"/>
                <a:cs typeface="Open Sans"/>
                <a:sym typeface="Open Sans"/>
              </a:rPr>
              <a:t>  </a:t>
            </a:r>
            <a:r>
              <a:rPr lang="en-US" sz="2000" b="1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-  </a:t>
            </a: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Group dishes by type (imperative):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1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Map&lt;Dish.Type, List&lt;Dish&gt;&gt; groupDishesByTypeMap = </a:t>
            </a:r>
            <a:r>
              <a:rPr lang="en-US" sz="1200" b="0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HashMap&lt;&gt;();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for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(Dish dish : menu) {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	final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Type type = dish.getType();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List&lt;Dish&gt; dishesForType = groupDishesByTypeMap.get(type);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	if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(dishesForType == </a:t>
            </a:r>
            <a:r>
              <a:rPr lang="en-US" sz="1200" b="0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null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	dishesForType = </a:t>
            </a:r>
            <a:r>
              <a:rPr lang="en-US" sz="1200" b="0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ArrayList&lt;&gt;();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	groupDishesByTypeMap.put(type, dishesForType);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}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b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dishesForType.add(dish);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}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 sz="1200" b="0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groupDishesByTypeMap;</a:t>
            </a:r>
          </a:p>
          <a:p>
            <a:pPr marL="0" marR="0" lvl="0" indent="1270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marR="0" lvl="1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4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4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4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101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p:transition spd="slow">
    <p:cut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 txBox="1"/>
          <p:nvPr/>
        </p:nvSpPr>
        <p:spPr>
          <a:xfrm>
            <a:off x="179386" y="2420936"/>
            <a:ext cx="8785225" cy="4248149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Shape 179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Default Methods</a:t>
            </a:r>
          </a:p>
        </p:txBody>
      </p:sp>
      <p:pic>
        <p:nvPicPr>
          <p:cNvPr id="180" name="Shape 18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Shape 181"/>
          <p:cNvSpPr txBox="1"/>
          <p:nvPr/>
        </p:nvSpPr>
        <p:spPr>
          <a:xfrm>
            <a:off x="323850" y="1846261"/>
            <a:ext cx="8135936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Java 8 has a new feature:	Interfaces with default methods.</a:t>
            </a:r>
            <a:b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interface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A {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public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default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doSomething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() {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	System.</a:t>
            </a:r>
            <a:r>
              <a:rPr lang="en-US" sz="1200" b="0" i="1" u="none" strike="noStrike" cap="none" baseline="0">
                <a:solidFill>
                  <a:srgbClr val="0000C0"/>
                </a:solidFill>
                <a:latin typeface="Consolas"/>
                <a:ea typeface="Consolas"/>
                <a:cs typeface="Consolas"/>
                <a:sym typeface="Consolas"/>
              </a:rPr>
              <a:t>out</a:t>
            </a:r>
            <a:r>
              <a:rPr lang="en-US" sz="12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.println(</a:t>
            </a:r>
            <a:r>
              <a:rPr lang="en-US" sz="1200" b="0" i="1" u="none" strike="noStrike" cap="none" baseline="0">
                <a:solidFill>
                  <a:srgbClr val="2A00FF"/>
                </a:solidFill>
                <a:latin typeface="Consolas"/>
                <a:ea typeface="Consolas"/>
                <a:cs typeface="Consolas"/>
                <a:sym typeface="Consolas"/>
              </a:rPr>
              <a:t>"default implementation"</a:t>
            </a:r>
            <a:r>
              <a:rPr lang="en-US" sz="12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 sz="1200">
                <a:latin typeface="Consolas"/>
                <a:ea typeface="Consolas"/>
                <a:cs typeface="Consolas"/>
                <a:sym typeface="Consolas"/>
              </a:rPr>
              <a:t>}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2000" b="0" i="0" u="none" strike="noStrike" cap="none" baseline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2000" b="0" i="0" u="none" strike="noStrike" cap="none" baseline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lang="en-US"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82" name="Shape 182"/>
          <p:cNvSpPr txBox="1"/>
          <p:nvPr/>
        </p:nvSpPr>
        <p:spPr>
          <a:xfrm>
            <a:off x="517525" y="4572000"/>
            <a:ext cx="7610474" cy="646112"/>
          </a:xfrm>
          <a:prstGeom prst="rect">
            <a:avLst/>
          </a:prstGeom>
          <a:noFill/>
          <a:ln w="9525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Using the word </a:t>
            </a:r>
            <a:r>
              <a:rPr lang="en-US" sz="1800" b="1" i="0" u="none" strike="noStrike" cap="none" baseline="0">
                <a:solidFill>
                  <a:srgbClr val="552438"/>
                </a:solidFill>
                <a:latin typeface="Calibri"/>
                <a:ea typeface="Calibri"/>
                <a:cs typeface="Calibri"/>
                <a:sym typeface="Calibri"/>
              </a:rPr>
              <a:t>default</a:t>
            </a:r>
            <a:r>
              <a:rPr lang="en-US" sz="1800" b="0" i="0" u="none" strike="noStrike" cap="none" baseline="0">
                <a:solidFill>
                  <a:srgbClr val="552438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can declare a default implementation That will be </a:t>
            </a:r>
            <a:b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chosen if the implementing class did not provide an implementation of it’s own</a:t>
            </a:r>
          </a:p>
        </p:txBody>
      </p:sp>
      <p:cxnSp>
        <p:nvCxnSpPr>
          <p:cNvPr id="183" name="Shape 183"/>
          <p:cNvCxnSpPr/>
          <p:nvPr/>
        </p:nvCxnSpPr>
        <p:spPr>
          <a:xfrm rot="10800000" flipH="1">
            <a:off x="1908175" y="3141661"/>
            <a:ext cx="142875" cy="1430337"/>
          </a:xfrm>
          <a:prstGeom prst="straightConnector1">
            <a:avLst/>
          </a:prstGeom>
          <a:noFill/>
          <a:ln w="9525" cap="flat" cmpd="sng">
            <a:solidFill>
              <a:srgbClr val="552438"/>
            </a:solidFill>
            <a:prstDash val="solid"/>
            <a:miter/>
            <a:headEnd type="none" w="med" len="med"/>
            <a:tailEnd type="stealth" w="lg" len="lg"/>
          </a:ln>
        </p:spPr>
      </p:cxn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4" name="Shape 1424"/>
          <p:cNvSpPr txBox="1"/>
          <p:nvPr/>
        </p:nvSpPr>
        <p:spPr>
          <a:xfrm>
            <a:off x="250825" y="2408236"/>
            <a:ext cx="8785200" cy="3887699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5" name="Shape 1425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FP with Streams</a:t>
            </a:r>
          </a:p>
        </p:txBody>
      </p:sp>
      <p:pic>
        <p:nvPicPr>
          <p:cNvPr id="1426" name="Shape 14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427" name="Shape 1427"/>
          <p:cNvSpPr txBox="1"/>
          <p:nvPr/>
        </p:nvSpPr>
        <p:spPr>
          <a:xfrm>
            <a:off x="323850" y="1557337"/>
            <a:ext cx="8496299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1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Streams high order functions</a:t>
            </a:r>
            <a:r>
              <a:rPr lang="en-US" sz="2000" b="1"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000" b="1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-  </a:t>
            </a: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Group dishes by type (Declerative):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1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Map&lt;Dish.Type, List&lt;Dish&gt;&gt; groupDishesByTypeMap =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 menu.stream().collect(Collectors.groupingBy(Dish::getType));</a:t>
            </a:r>
          </a:p>
          <a:p>
            <a:pPr marL="0" marR="0" lvl="0" indent="1270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marR="0" lvl="1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4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4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4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101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p:transition spd="slow">
    <p:cut/>
  </p:transition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2" name="Shape 1432"/>
          <p:cNvSpPr txBox="1"/>
          <p:nvPr/>
        </p:nvSpPr>
        <p:spPr>
          <a:xfrm>
            <a:off x="250825" y="2408236"/>
            <a:ext cx="8785200" cy="3887699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3" name="Shape 1433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FP with Streams</a:t>
            </a:r>
          </a:p>
        </p:txBody>
      </p:sp>
      <p:pic>
        <p:nvPicPr>
          <p:cNvPr id="1434" name="Shape 14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435" name="Shape 1435"/>
          <p:cNvSpPr txBox="1"/>
          <p:nvPr/>
        </p:nvSpPr>
        <p:spPr>
          <a:xfrm>
            <a:off x="323850" y="1557337"/>
            <a:ext cx="8496299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1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Streams high order functions</a:t>
            </a:r>
            <a:r>
              <a:rPr lang="en-US" sz="2000" b="1"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000" b="1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-  </a:t>
            </a: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Group dishes by type (Declerative):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1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Map&lt;Dish.Type, List&lt;Dish&gt;&gt; groupDishesByTypeMap =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 menu.stream().collect(Collectors.groupingBy(Dish::getType));</a:t>
            </a:r>
          </a:p>
          <a:p>
            <a:pPr marL="0" marR="0" lvl="0" indent="1270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marR="0" lvl="1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4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4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4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101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436" name="Shape 1436"/>
          <p:cNvSpPr txBox="1"/>
          <p:nvPr/>
        </p:nvSpPr>
        <p:spPr>
          <a:xfrm>
            <a:off x="2879725" y="4170362"/>
            <a:ext cx="2603499" cy="368299"/>
          </a:xfrm>
          <a:prstGeom prst="rect">
            <a:avLst/>
          </a:prstGeom>
          <a:noFill/>
          <a:ln w="9525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 created static method</a:t>
            </a:r>
          </a:p>
        </p:txBody>
      </p:sp>
      <p:cxnSp>
        <p:nvCxnSpPr>
          <p:cNvPr id="1437" name="Shape 1437"/>
          <p:cNvCxnSpPr/>
          <p:nvPr/>
        </p:nvCxnSpPr>
        <p:spPr>
          <a:xfrm rot="10800000" flipH="1">
            <a:off x="4572000" y="3500437"/>
            <a:ext cx="576262" cy="669925"/>
          </a:xfrm>
          <a:prstGeom prst="straightConnector1">
            <a:avLst/>
          </a:prstGeom>
          <a:noFill/>
          <a:ln w="9525" cap="flat" cmpd="sng">
            <a:solidFill>
              <a:srgbClr val="552438"/>
            </a:solidFill>
            <a:prstDash val="solid"/>
            <a:miter/>
            <a:headEnd type="none" w="med" len="med"/>
            <a:tailEnd type="stealth" w="lg" len="lg"/>
          </a:ln>
        </p:spPr>
      </p:cxnSp>
    </p:spTree>
  </p:cSld>
  <p:clrMapOvr>
    <a:masterClrMapping/>
  </p:clrMapOvr>
  <p:transition spd="slow">
    <p:cut/>
  </p:transition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2" name="Shape 1442"/>
          <p:cNvSpPr txBox="1"/>
          <p:nvPr/>
        </p:nvSpPr>
        <p:spPr>
          <a:xfrm>
            <a:off x="250825" y="2636836"/>
            <a:ext cx="8785225" cy="1655761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3" name="Shape 1443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FP with Streams</a:t>
            </a:r>
          </a:p>
        </p:txBody>
      </p:sp>
      <p:pic>
        <p:nvPicPr>
          <p:cNvPr id="1444" name="Shape 14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445" name="Shape 1445"/>
          <p:cNvSpPr txBox="1"/>
          <p:nvPr/>
        </p:nvSpPr>
        <p:spPr>
          <a:xfrm>
            <a:off x="323850" y="1557337"/>
            <a:ext cx="8496299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1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Streams high order functions	-  </a:t>
            </a: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examples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1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Stream lines of all files of “txt“ type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4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Files.</a:t>
            </a:r>
            <a:r>
              <a:rPr lang="en-US" sz="14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list(Paths.get(</a:t>
            </a:r>
            <a:r>
              <a:rPr lang="en-US" sz="1400" b="0" i="1" u="none" strike="noStrike" cap="none" baseline="0">
                <a:solidFill>
                  <a:srgbClr val="0000C0"/>
                </a:solidFill>
                <a:latin typeface="Consolas"/>
                <a:ea typeface="Consolas"/>
                <a:cs typeface="Consolas"/>
                <a:sym typeface="Consolas"/>
              </a:rPr>
              <a:t>“/filesLocation”</a:t>
            </a:r>
            <a:r>
              <a:rPr lang="en-US" sz="14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.filter(</a:t>
            </a:r>
            <a:r>
              <a:rPr lang="en-US" sz="14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p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-&gt; </a:t>
            </a:r>
            <a:r>
              <a:rPr lang="en-US" sz="14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p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.toString().endsWith(</a:t>
            </a:r>
            <a:r>
              <a:rPr lang="en-US" sz="1400" b="0" i="1" u="none" strike="noStrike" cap="none" baseline="0">
                <a:solidFill>
                  <a:srgbClr val="0000C0"/>
                </a:solidFill>
                <a:latin typeface="Consolas"/>
                <a:ea typeface="Consolas"/>
                <a:cs typeface="Consolas"/>
                <a:sym typeface="Consolas"/>
              </a:rPr>
              <a:t>“txt”</a:t>
            </a:r>
            <a:r>
              <a:rPr lang="en-US" sz="14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.flatMap(Files.</a:t>
            </a:r>
            <a:r>
              <a:rPr lang="en-US" sz="14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lines(</a:t>
            </a:r>
            <a:r>
              <a:rPr lang="en-US" sz="1400" b="0" i="1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path</a:t>
            </a:r>
            <a:r>
              <a:rPr lang="en-US" sz="14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1400" b="0" i="1" u="none" strike="noStrike" cap="none" baseline="0">
                <a:solidFill>
                  <a:srgbClr val="0000C0"/>
                </a:solidFill>
                <a:latin typeface="Consolas"/>
                <a:ea typeface="Consolas"/>
                <a:cs typeface="Consolas"/>
                <a:sym typeface="Consolas"/>
              </a:rPr>
              <a:t>charset</a:t>
            </a:r>
            <a:r>
              <a:rPr lang="en-US" sz="14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.map(</a:t>
            </a:r>
            <a:r>
              <a:rPr lang="en-US" sz="14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::parse);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400" b="1" i="0" u="none" strike="noStrike" cap="none" baseline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101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p:transition spd="slow">
    <p:cut/>
  </p:transition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0" name="Shape 1450"/>
          <p:cNvSpPr txBox="1"/>
          <p:nvPr/>
        </p:nvSpPr>
        <p:spPr>
          <a:xfrm>
            <a:off x="250825" y="2636836"/>
            <a:ext cx="8785225" cy="1655761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1" name="Shape 1451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FP with Streams</a:t>
            </a:r>
          </a:p>
        </p:txBody>
      </p:sp>
      <p:pic>
        <p:nvPicPr>
          <p:cNvPr id="1452" name="Shape 14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453" name="Shape 1453"/>
          <p:cNvSpPr txBox="1"/>
          <p:nvPr/>
        </p:nvSpPr>
        <p:spPr>
          <a:xfrm>
            <a:off x="323850" y="1557337"/>
            <a:ext cx="8496299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1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Streams high order functions	-  </a:t>
            </a: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examples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1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Stream lines of all files of “txt“ type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4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Files.</a:t>
            </a:r>
            <a:r>
              <a:rPr lang="en-US" sz="14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list(Paths.get(</a:t>
            </a:r>
            <a:r>
              <a:rPr lang="en-US" sz="1400" b="0" i="1" u="none" strike="noStrike" cap="none" baseline="0">
                <a:solidFill>
                  <a:srgbClr val="0000C0"/>
                </a:solidFill>
                <a:latin typeface="Consolas"/>
                <a:ea typeface="Consolas"/>
                <a:cs typeface="Consolas"/>
                <a:sym typeface="Consolas"/>
              </a:rPr>
              <a:t>“/filesLocation”</a:t>
            </a:r>
            <a:r>
              <a:rPr lang="en-US" sz="14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.filter(</a:t>
            </a:r>
            <a:r>
              <a:rPr lang="en-US" sz="14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p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-&gt; </a:t>
            </a:r>
            <a:r>
              <a:rPr lang="en-US" sz="14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p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.toString().endsWith(</a:t>
            </a:r>
            <a:r>
              <a:rPr lang="en-US" sz="1400" b="0" i="1" u="none" strike="noStrike" cap="none" baseline="0">
                <a:solidFill>
                  <a:srgbClr val="0000C0"/>
                </a:solidFill>
                <a:latin typeface="Consolas"/>
                <a:ea typeface="Consolas"/>
                <a:cs typeface="Consolas"/>
                <a:sym typeface="Consolas"/>
              </a:rPr>
              <a:t>“txt”</a:t>
            </a:r>
            <a:r>
              <a:rPr lang="en-US" sz="14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.flatMap(Files.</a:t>
            </a:r>
            <a:r>
              <a:rPr lang="en-US" sz="14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lines(</a:t>
            </a:r>
            <a:r>
              <a:rPr lang="en-US" sz="1400" b="0" i="1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path</a:t>
            </a:r>
            <a:r>
              <a:rPr lang="en-US" sz="14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1400" b="0" i="1" u="none" strike="noStrike" cap="none" baseline="0">
                <a:solidFill>
                  <a:srgbClr val="0000C0"/>
                </a:solidFill>
                <a:latin typeface="Consolas"/>
                <a:ea typeface="Consolas"/>
                <a:cs typeface="Consolas"/>
                <a:sym typeface="Consolas"/>
              </a:rPr>
              <a:t>charset</a:t>
            </a:r>
            <a:r>
              <a:rPr lang="en-US" sz="14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.map(</a:t>
            </a:r>
            <a:r>
              <a:rPr lang="en-US" sz="14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::parse);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400" b="1" i="0" u="none" strike="noStrike" cap="none" baseline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400" b="1" i="0" u="none" strike="noStrike" cap="none" baseline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Files.list will generate a Stream of Pathes.</a:t>
            </a:r>
            <a:b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16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We want only “txt” files so we will use filter. </a:t>
            </a:r>
            <a:b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16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p:transition spd="slow">
    <p:cut/>
  </p:transition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8" name="Shape 1458"/>
          <p:cNvSpPr txBox="1"/>
          <p:nvPr/>
        </p:nvSpPr>
        <p:spPr>
          <a:xfrm>
            <a:off x="250825" y="2636836"/>
            <a:ext cx="8785225" cy="1655761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9" name="Shape 1459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FP with Streams</a:t>
            </a:r>
          </a:p>
        </p:txBody>
      </p:sp>
      <p:pic>
        <p:nvPicPr>
          <p:cNvPr id="1460" name="Shape 146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461" name="Shape 1461"/>
          <p:cNvSpPr txBox="1"/>
          <p:nvPr/>
        </p:nvSpPr>
        <p:spPr>
          <a:xfrm>
            <a:off x="323850" y="1557337"/>
            <a:ext cx="8496299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1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Streams high order functions	-  </a:t>
            </a: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examples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1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Stream lines of all files of “txt“ type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4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Files.</a:t>
            </a:r>
            <a:r>
              <a:rPr lang="en-US" sz="14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list(Paths.get(</a:t>
            </a:r>
            <a:r>
              <a:rPr lang="en-US" sz="1400" b="0" i="1" u="none" strike="noStrike" cap="none" baseline="0">
                <a:solidFill>
                  <a:srgbClr val="0000C0"/>
                </a:solidFill>
                <a:latin typeface="Consolas"/>
                <a:ea typeface="Consolas"/>
                <a:cs typeface="Consolas"/>
                <a:sym typeface="Consolas"/>
              </a:rPr>
              <a:t>“/filesLocation”</a:t>
            </a:r>
            <a:r>
              <a:rPr lang="en-US" sz="14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.filter(</a:t>
            </a:r>
            <a:r>
              <a:rPr lang="en-US" sz="14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p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-&gt; </a:t>
            </a:r>
            <a:r>
              <a:rPr lang="en-US" sz="14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p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.toString().endsWith(</a:t>
            </a:r>
            <a:r>
              <a:rPr lang="en-US" sz="1400" b="0" i="1" u="none" strike="noStrike" cap="none" baseline="0">
                <a:solidFill>
                  <a:srgbClr val="0000C0"/>
                </a:solidFill>
                <a:latin typeface="Consolas"/>
                <a:ea typeface="Consolas"/>
                <a:cs typeface="Consolas"/>
                <a:sym typeface="Consolas"/>
              </a:rPr>
              <a:t>“txt”</a:t>
            </a:r>
            <a:r>
              <a:rPr lang="en-US" sz="14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.flatMap(Files.</a:t>
            </a:r>
            <a:r>
              <a:rPr lang="en-US" sz="14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lines(</a:t>
            </a:r>
            <a:r>
              <a:rPr lang="en-US" sz="1400" b="0" i="1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path</a:t>
            </a:r>
            <a:r>
              <a:rPr lang="en-US" sz="14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1400" b="0" i="1" u="none" strike="noStrike" cap="none" baseline="0">
                <a:solidFill>
                  <a:srgbClr val="0000C0"/>
                </a:solidFill>
                <a:latin typeface="Consolas"/>
                <a:ea typeface="Consolas"/>
                <a:cs typeface="Consolas"/>
                <a:sym typeface="Consolas"/>
              </a:rPr>
              <a:t>charset</a:t>
            </a:r>
            <a:r>
              <a:rPr lang="en-US" sz="14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.map(</a:t>
            </a:r>
            <a:r>
              <a:rPr lang="en-US" sz="14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::parse);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4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14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lang="en-US" sz="1400" b="1" i="0" u="none" strike="noStrike" cap="none" baseline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Now we have a Stream of Paths which includes files.</a:t>
            </a:r>
            <a:b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16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But a file can also be considered as a stream of Strings.</a:t>
            </a:r>
            <a:b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16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16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p:transition spd="slow">
    <p:cut/>
  </p:transition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6" name="Shape 1466"/>
          <p:cNvSpPr txBox="1"/>
          <p:nvPr/>
        </p:nvSpPr>
        <p:spPr>
          <a:xfrm>
            <a:off x="250825" y="2636836"/>
            <a:ext cx="8785225" cy="1655761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7" name="Shape 1467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FP with Streams</a:t>
            </a:r>
          </a:p>
        </p:txBody>
      </p:sp>
      <p:pic>
        <p:nvPicPr>
          <p:cNvPr id="1468" name="Shape 146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469" name="Shape 1469"/>
          <p:cNvSpPr txBox="1"/>
          <p:nvPr/>
        </p:nvSpPr>
        <p:spPr>
          <a:xfrm>
            <a:off x="323850" y="1557337"/>
            <a:ext cx="8496299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1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Streams high order functions	-  </a:t>
            </a: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examples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1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Stream lines of all files of “txt“ type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4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Files.</a:t>
            </a:r>
            <a:r>
              <a:rPr lang="en-US" sz="14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list(Paths.get(</a:t>
            </a:r>
            <a:r>
              <a:rPr lang="en-US" sz="1400" b="0" i="1" u="none" strike="noStrike" cap="none" baseline="0">
                <a:solidFill>
                  <a:srgbClr val="0000C0"/>
                </a:solidFill>
                <a:latin typeface="Consolas"/>
                <a:ea typeface="Consolas"/>
                <a:cs typeface="Consolas"/>
                <a:sym typeface="Consolas"/>
              </a:rPr>
              <a:t>“/filesLocation”</a:t>
            </a:r>
            <a:r>
              <a:rPr lang="en-US" sz="14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.filter(</a:t>
            </a:r>
            <a:r>
              <a:rPr lang="en-US" sz="14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p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-&gt; </a:t>
            </a:r>
            <a:r>
              <a:rPr lang="en-US" sz="14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p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.toString().endsWith(</a:t>
            </a:r>
            <a:r>
              <a:rPr lang="en-US" sz="1400" b="0" i="1" u="none" strike="noStrike" cap="none" baseline="0">
                <a:solidFill>
                  <a:srgbClr val="0000C0"/>
                </a:solidFill>
                <a:latin typeface="Consolas"/>
                <a:ea typeface="Consolas"/>
                <a:cs typeface="Consolas"/>
                <a:sym typeface="Consolas"/>
              </a:rPr>
              <a:t>“txt”</a:t>
            </a:r>
            <a:r>
              <a:rPr lang="en-US" sz="14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.flatMap(Files.</a:t>
            </a:r>
            <a:r>
              <a:rPr lang="en-US" sz="14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lines(</a:t>
            </a:r>
            <a:r>
              <a:rPr lang="en-US" sz="1400" b="0" i="1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path</a:t>
            </a:r>
            <a:r>
              <a:rPr lang="en-US" sz="14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1400" b="0" i="1" u="none" strike="noStrike" cap="none" baseline="0">
                <a:solidFill>
                  <a:srgbClr val="0000C0"/>
                </a:solidFill>
                <a:latin typeface="Consolas"/>
                <a:ea typeface="Consolas"/>
                <a:cs typeface="Consolas"/>
                <a:sym typeface="Consolas"/>
              </a:rPr>
              <a:t>charset</a:t>
            </a:r>
            <a:r>
              <a:rPr lang="en-US" sz="14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.map(</a:t>
            </a:r>
            <a:r>
              <a:rPr lang="en-US" sz="14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::parse)</a:t>
            </a:r>
            <a:r>
              <a:rPr lang="en-US" sz="14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4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14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lang="en-US" sz="1400" b="1" i="0" u="none" strike="noStrike" cap="none" baseline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Now we have a Stream of Paths which includes files.</a:t>
            </a:r>
            <a:b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16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But a file can also be considered as a stream of Strings.</a:t>
            </a:r>
            <a:b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16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FlatMap will produce one stream of Strings.</a:t>
            </a:r>
            <a:b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16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16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p:transition spd="slow">
    <p:cut/>
  </p:transition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" name="Shape 1474"/>
          <p:cNvSpPr txBox="1"/>
          <p:nvPr/>
        </p:nvSpPr>
        <p:spPr>
          <a:xfrm>
            <a:off x="250825" y="2636836"/>
            <a:ext cx="8785225" cy="1368425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5" name="Shape 1475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FP with Streams</a:t>
            </a:r>
          </a:p>
        </p:txBody>
      </p:sp>
      <p:pic>
        <p:nvPicPr>
          <p:cNvPr id="1476" name="Shape 147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477" name="Shape 1477"/>
          <p:cNvSpPr txBox="1"/>
          <p:nvPr/>
        </p:nvSpPr>
        <p:spPr>
          <a:xfrm>
            <a:off x="323850" y="1557337"/>
            <a:ext cx="8496299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1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Streams high order functions	-  </a:t>
            </a: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examples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1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Stream lines of all files of “txt“ type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4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Files.</a:t>
            </a:r>
            <a:r>
              <a:rPr lang="en-US" sz="14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list(Paths.get(</a:t>
            </a:r>
            <a:r>
              <a:rPr lang="en-US" sz="1400" b="0" i="1" u="none" strike="noStrike" cap="none" baseline="0">
                <a:solidFill>
                  <a:srgbClr val="0000C0"/>
                </a:solidFill>
                <a:latin typeface="Consolas"/>
                <a:ea typeface="Consolas"/>
                <a:cs typeface="Consolas"/>
                <a:sym typeface="Consolas"/>
              </a:rPr>
              <a:t>“/filesLocation”</a:t>
            </a:r>
            <a:r>
              <a:rPr lang="en-US" sz="14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.filter(</a:t>
            </a:r>
            <a:r>
              <a:rPr lang="en-US" sz="14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p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-&gt; </a:t>
            </a:r>
            <a:r>
              <a:rPr lang="en-US" sz="14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p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.toString().endsWith(</a:t>
            </a:r>
            <a:r>
              <a:rPr lang="en-US" sz="1400" b="0" i="1" u="none" strike="noStrike" cap="none" baseline="0">
                <a:solidFill>
                  <a:srgbClr val="0000C0"/>
                </a:solidFill>
                <a:latin typeface="Consolas"/>
                <a:ea typeface="Consolas"/>
                <a:cs typeface="Consolas"/>
                <a:sym typeface="Consolas"/>
              </a:rPr>
              <a:t>“txt”</a:t>
            </a:r>
            <a:r>
              <a:rPr lang="en-US" sz="14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.flatMap(Files.</a:t>
            </a:r>
            <a:r>
              <a:rPr lang="en-US" sz="14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lines(</a:t>
            </a:r>
            <a:r>
              <a:rPr lang="en-US" sz="1400" b="0" i="1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path</a:t>
            </a:r>
            <a:r>
              <a:rPr lang="en-US" sz="14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1400" b="0" i="1" u="none" strike="noStrike" cap="none" baseline="0">
                <a:solidFill>
                  <a:srgbClr val="0000C0"/>
                </a:solidFill>
                <a:latin typeface="Consolas"/>
                <a:ea typeface="Consolas"/>
                <a:cs typeface="Consolas"/>
                <a:sym typeface="Consolas"/>
              </a:rPr>
              <a:t>charset</a:t>
            </a:r>
            <a:r>
              <a:rPr lang="en-US" sz="14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.map(</a:t>
            </a:r>
            <a:r>
              <a:rPr lang="en-US" sz="14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::parse)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</a:t>
            </a: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Finally, we would like to Parse the lines to our known and convenient object form.</a:t>
            </a:r>
            <a:b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16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p:transition spd="slow">
    <p:cut/>
  </p:transition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2" name="Shape 1482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Streams concurrency</a:t>
            </a:r>
          </a:p>
        </p:txBody>
      </p:sp>
      <p:pic>
        <p:nvPicPr>
          <p:cNvPr id="1483" name="Shape 148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484" name="Shape 1484"/>
          <p:cNvSpPr txBox="1"/>
          <p:nvPr/>
        </p:nvSpPr>
        <p:spPr>
          <a:xfrm>
            <a:off x="300037" y="1543050"/>
            <a:ext cx="8496299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1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marR="0" lvl="1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4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4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4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101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485" name="Shape 148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82712" y="1989136"/>
            <a:ext cx="5783262" cy="3671886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pic>
      <p:sp>
        <p:nvSpPr>
          <p:cNvPr id="1486" name="Shape 1486"/>
          <p:cNvSpPr txBox="1"/>
          <p:nvPr/>
        </p:nvSpPr>
        <p:spPr>
          <a:xfrm>
            <a:off x="5856287" y="2000250"/>
            <a:ext cx="1296986" cy="1368425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cut/>
  </p:transition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1" name="Shape 1491"/>
          <p:cNvSpPr txBox="1"/>
          <p:nvPr/>
        </p:nvSpPr>
        <p:spPr>
          <a:xfrm>
            <a:off x="179386" y="2565400"/>
            <a:ext cx="8785225" cy="576262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2" name="Shape 1492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Streams concurrency</a:t>
            </a:r>
          </a:p>
        </p:txBody>
      </p:sp>
      <p:pic>
        <p:nvPicPr>
          <p:cNvPr id="1493" name="Shape 149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494" name="Shape 1494"/>
          <p:cNvSpPr txBox="1"/>
          <p:nvPr/>
        </p:nvSpPr>
        <p:spPr>
          <a:xfrm>
            <a:off x="323850" y="1701800"/>
            <a:ext cx="8496299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Streams can also be iterated and processed in a parallel way.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menu.parallelStream().forEach(Dish::heavyCalculation);</a:t>
            </a:r>
            <a:b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lang="en-US" sz="1600" b="0" i="0" u="none" strike="noStrike" cap="none" baseline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215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The stream will be processed using several threads.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By default, the number of threads is the number of processors.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ParallelStream uses ForkJoin framework behind the scenes.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ParallelStream will not keep the order of the original stream.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215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215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marR="0" lvl="1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4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4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4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2413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p:transition spd="slow">
    <p:cut/>
  </p:transition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9" name="Shape 1499"/>
          <p:cNvSpPr txBox="1"/>
          <p:nvPr/>
        </p:nvSpPr>
        <p:spPr>
          <a:xfrm>
            <a:off x="179386" y="2349500"/>
            <a:ext cx="8785225" cy="4319587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0" name="Shape 1500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Streams concurrency</a:t>
            </a:r>
          </a:p>
        </p:txBody>
      </p:sp>
      <p:pic>
        <p:nvPicPr>
          <p:cNvPr id="1501" name="Shape 150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502" name="Shape 1502"/>
          <p:cNvSpPr txBox="1"/>
          <p:nvPr/>
        </p:nvSpPr>
        <p:spPr>
          <a:xfrm>
            <a:off x="323850" y="1701800"/>
            <a:ext cx="8496299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Parallel processing should be used only with large scale data: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menu.parallelStream().sorted(Dish::compareTo) </a:t>
            </a:r>
            <a:b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 Vs </a:t>
            </a:r>
            <a:b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menu.stream().sorted(Dish::compareTo)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lang="en-US" sz="1600" b="0" i="0" u="none" strike="noStrike" cap="none" baseline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215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215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215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marR="0" lvl="1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4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4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4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2413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503" name="Shape 150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27311" y="3330575"/>
            <a:ext cx="3171825" cy="327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 txBox="1"/>
          <p:nvPr/>
        </p:nvSpPr>
        <p:spPr>
          <a:xfrm>
            <a:off x="179386" y="2420936"/>
            <a:ext cx="8785225" cy="4248149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Shape 189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Default Methods</a:t>
            </a:r>
          </a:p>
        </p:txBody>
      </p:sp>
      <p:pic>
        <p:nvPicPr>
          <p:cNvPr id="190" name="Shape 19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Shape 191"/>
          <p:cNvSpPr txBox="1"/>
          <p:nvPr/>
        </p:nvSpPr>
        <p:spPr>
          <a:xfrm>
            <a:off x="323850" y="1846261"/>
            <a:ext cx="8135936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Java 8 has a new feature:	Interfaces with default methods.</a:t>
            </a:r>
            <a:b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interface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A {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public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default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doSomething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() {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	System.</a:t>
            </a:r>
            <a:r>
              <a:rPr lang="en-US" sz="1200" b="0" i="1" u="none" strike="noStrike" cap="none" baseline="0">
                <a:solidFill>
                  <a:srgbClr val="0000C0"/>
                </a:solidFill>
                <a:latin typeface="Consolas"/>
                <a:ea typeface="Consolas"/>
                <a:cs typeface="Consolas"/>
                <a:sym typeface="Consolas"/>
              </a:rPr>
              <a:t>out</a:t>
            </a:r>
            <a:r>
              <a:rPr lang="en-US" sz="12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.println(</a:t>
            </a:r>
            <a:r>
              <a:rPr lang="en-US" sz="1200" b="0" i="1" u="none" strike="noStrike" cap="none" baseline="0">
                <a:solidFill>
                  <a:srgbClr val="2A00FF"/>
                </a:solidFill>
                <a:latin typeface="Consolas"/>
                <a:ea typeface="Consolas"/>
                <a:cs typeface="Consolas"/>
                <a:sym typeface="Consolas"/>
              </a:rPr>
              <a:t>"default implementation"</a:t>
            </a:r>
            <a:r>
              <a:rPr lang="en-US" sz="12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 sz="1200">
                <a:latin typeface="Consolas"/>
                <a:ea typeface="Consolas"/>
                <a:cs typeface="Consolas"/>
                <a:sym typeface="Consolas"/>
              </a:rPr>
              <a:t>}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Font typeface="Consolas"/>
              <a:buNone/>
            </a:pPr>
            <a:endParaRPr sz="1200" b="1">
              <a:solidFill>
                <a:srgbClr val="7F005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Student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implements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A {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onsolas"/>
              <a:buNone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2000" b="0" i="0" u="none" strike="noStrike" cap="none" baseline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lang="en-US"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192" name="Shape 192"/>
          <p:cNvCxnSpPr/>
          <p:nvPr/>
        </p:nvCxnSpPr>
        <p:spPr>
          <a:xfrm>
            <a:off x="179386" y="4076700"/>
            <a:ext cx="8785225" cy="0"/>
          </a:xfrm>
          <a:prstGeom prst="straightConnector1">
            <a:avLst/>
          </a:prstGeom>
          <a:noFill/>
          <a:ln w="9525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</p:cxn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8" name="Shape 1508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 dirty="0" err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Optionals</a:t>
            </a:r>
            <a:endParaRPr lang="en-US" sz="4000" b="0" i="0" u="none" strike="noStrike" cap="none" baseline="0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509" name="Shape 150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510" name="Shape 1510"/>
          <p:cNvSpPr txBox="1"/>
          <p:nvPr/>
        </p:nvSpPr>
        <p:spPr>
          <a:xfrm>
            <a:off x="323850" y="1701800"/>
            <a:ext cx="8496299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lang="en-US" sz="1600" b="0" i="0" u="none" strike="noStrike" cap="none" baseline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1270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1270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1270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marR="0" lvl="1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4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4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4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101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511" name="Shape 15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84436" y="2706686"/>
            <a:ext cx="3611561" cy="2695574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/>
            <a:headEnd type="none" w="med" len="med"/>
            <a:tailEnd type="none" w="med" len="med"/>
          </a:ln>
        </p:spPr>
      </p:pic>
    </p:spTree>
  </p:cSld>
  <p:clrMapOvr>
    <a:masterClrMapping/>
  </p:clrMapOvr>
  <p:transition spd="slow">
    <p:cut/>
  </p:transition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6" name="Shape 1516"/>
          <p:cNvSpPr txBox="1"/>
          <p:nvPr/>
        </p:nvSpPr>
        <p:spPr>
          <a:xfrm>
            <a:off x="179386" y="3860800"/>
            <a:ext cx="8785225" cy="2808286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7" name="Shape 1517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 dirty="0" err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Optionals</a:t>
            </a:r>
            <a:endParaRPr lang="en-US" sz="4000" b="0" i="0" u="none" strike="noStrike" cap="none" baseline="0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518" name="Shape 15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519" name="Shape 1519"/>
          <p:cNvSpPr txBox="1"/>
          <p:nvPr/>
        </p:nvSpPr>
        <p:spPr>
          <a:xfrm>
            <a:off x="323850" y="1701800"/>
            <a:ext cx="8496299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1" i="0" u="none" strike="noStrike" cap="none" baseline="0" dirty="0" smtClean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Defensive Programming</a:t>
            </a:r>
            <a:r>
              <a:rPr lang="en-US" sz="2000" b="0" i="0" u="none" strike="noStrike" cap="none" baseline="0" dirty="0" smtClean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: In </a:t>
            </a:r>
            <a:r>
              <a:rPr lang="en-US" sz="2000" b="0" i="0" u="none" strike="noStrike" cap="none" baseline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order to avoid Null Pointer Exceptions we must check for nulls all the time.</a:t>
            </a:r>
            <a:br>
              <a:rPr lang="en-US" sz="2000" b="0" i="0" u="none" strike="noStrike" cap="none" baseline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All this checks are causing a messy boiler-plate code: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600" b="0" i="0" u="none" strike="noStrike" cap="none" baseline="0" dirty="0" smtClea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1600" b="0" i="0" u="none" strike="noStrike" cap="none" baseline="0" dirty="0" smtClea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600" b="0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1600" b="0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600" b="0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for example: print all the dishes recommended side-dishes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User </a:t>
            </a:r>
            <a:r>
              <a:rPr lang="en-US" sz="1200" b="0" i="0" u="none" strike="noStrike" cap="none" baseline="0" dirty="0" err="1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user</a:t>
            </a:r>
            <a:r>
              <a:rPr lang="en-US" sz="1200" b="0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200" b="0" i="0" u="none" strike="noStrike" cap="none" baseline="0" dirty="0" err="1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usersMap</a:t>
            </a:r>
            <a:r>
              <a:rPr lang="en-US" sz="1200" b="0" i="0" u="none" strike="noStrike" cap="none" baseline="0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.get</a:t>
            </a:r>
            <a:r>
              <a:rPr lang="en-US" sz="1200" b="0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200" b="0" i="0" u="none" strike="noStrike" cap="none" baseline="0" dirty="0">
                <a:solidFill>
                  <a:srgbClr val="2A00FF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US" sz="1200" b="0" i="0" u="none" strike="noStrike" cap="none" baseline="0" dirty="0" err="1">
                <a:solidFill>
                  <a:srgbClr val="2A00FF"/>
                </a:solidFill>
                <a:latin typeface="Consolas"/>
                <a:ea typeface="Consolas"/>
                <a:cs typeface="Consolas"/>
                <a:sym typeface="Consolas"/>
              </a:rPr>
              <a:t>userName</a:t>
            </a:r>
            <a:r>
              <a:rPr lang="en-US" sz="1200" b="0" i="0" u="none" strike="noStrike" cap="none" baseline="0" dirty="0">
                <a:solidFill>
                  <a:srgbClr val="2A00FF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US" sz="1200" b="0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 dirty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if</a:t>
            </a:r>
            <a:r>
              <a:rPr lang="en-US" sz="1200" b="1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200" b="0" i="0" u="none" strike="noStrike" cap="none" baseline="0" dirty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user</a:t>
            </a:r>
            <a:r>
              <a:rPr lang="en-US" sz="1200" b="0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!=</a:t>
            </a:r>
            <a:r>
              <a:rPr lang="en-US" sz="1200" b="1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 dirty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null</a:t>
            </a:r>
            <a:r>
              <a:rPr lang="en-US" sz="1200" b="0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</a:t>
            </a:r>
            <a:r>
              <a:rPr lang="en-US" sz="1200" b="0" i="0" u="none" strike="noStrike" cap="none" baseline="0" dirty="0" err="1" smtClea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Adress</a:t>
            </a:r>
            <a:r>
              <a:rPr lang="en-US" sz="1200" b="0" i="0" u="none" strike="noStrike" cap="none" baseline="0" dirty="0" smtClea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 dirty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address</a:t>
            </a:r>
            <a:r>
              <a:rPr lang="en-US" sz="1200" b="0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200" b="0" i="0" u="none" strike="noStrike" cap="none" baseline="0" dirty="0" err="1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user</a:t>
            </a:r>
            <a:r>
              <a:rPr lang="en-US" sz="1200" b="0" i="0" u="none" strike="noStrike" cap="none" baseline="0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.getAddress</a:t>
            </a:r>
            <a:r>
              <a:rPr lang="en-US" sz="1200" b="0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();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 dirty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 sz="1200" b="1" dirty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 sz="1200" b="1" i="0" u="none" strike="noStrike" cap="none" baseline="0" dirty="0" smtClean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US" sz="1200" b="1" i="0" u="none" strike="noStrike" cap="none" baseline="0" dirty="0" smtClea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200" b="0" i="0" u="none" strike="noStrike" cap="none" baseline="0" dirty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address</a:t>
            </a:r>
            <a:r>
              <a:rPr lang="en-US" sz="1200" b="0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!= </a:t>
            </a:r>
            <a:r>
              <a:rPr lang="en-US" sz="1200" b="1" i="0" u="none" strike="noStrike" cap="none" baseline="0" dirty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null</a:t>
            </a:r>
            <a:r>
              <a:rPr lang="en-US" sz="1200" b="0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</a:t>
            </a:r>
            <a:r>
              <a:rPr lang="en-US" sz="1200" b="0" i="0" u="none" strike="noStrike" cap="none" baseline="0" dirty="0" smtClea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City </a:t>
            </a:r>
            <a:r>
              <a:rPr lang="en-US" sz="1200" b="0" i="0" u="none" strike="noStrike" cap="none" baseline="0" dirty="0" err="1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city</a:t>
            </a:r>
            <a:r>
              <a:rPr lang="en-US" sz="1200" b="0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200" b="0" i="0" u="none" strike="noStrike" cap="none" baseline="0" dirty="0" err="1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address</a:t>
            </a:r>
            <a:r>
              <a:rPr lang="en-US" sz="1200" b="0" i="0" u="none" strike="noStrike" cap="none" baseline="0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.getCity</a:t>
            </a:r>
            <a:r>
              <a:rPr lang="en-US" sz="1200" b="0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();</a:t>
            </a:r>
          </a:p>
          <a:p>
            <a:pPr marL="8001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 dirty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	</a:t>
            </a:r>
            <a:r>
              <a:rPr lang="en-US" sz="1200" b="1" i="0" u="none" strike="noStrike" cap="none" baseline="0" dirty="0" smtClean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if</a:t>
            </a:r>
            <a:r>
              <a:rPr lang="en-US" sz="1200" b="1" i="0" u="none" strike="noStrike" cap="none" baseline="0" dirty="0" smtClea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200" b="0" i="0" u="none" strike="noStrike" cap="none" baseline="0" dirty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city</a:t>
            </a:r>
            <a:r>
              <a:rPr lang="en-US" sz="1200" b="0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!= </a:t>
            </a:r>
            <a:r>
              <a:rPr lang="en-US" sz="1200" b="1" i="0" u="none" strike="noStrike" cap="none" baseline="0" dirty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null</a:t>
            </a:r>
            <a:r>
              <a:rPr lang="en-US" sz="1200" b="0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marL="8001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	</a:t>
            </a:r>
            <a:r>
              <a:rPr lang="en-US" sz="1200" b="0" i="0" u="none" strike="noStrike" cap="none" baseline="0" dirty="0" smtClea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 sz="1200" b="0" i="0" u="none" strike="noStrike" cap="none" baseline="0" dirty="0" err="1" smtClea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System.</a:t>
            </a:r>
            <a:r>
              <a:rPr lang="en-US" sz="1200" b="0" i="1" u="none" strike="noStrike" cap="none" baseline="0" dirty="0" err="1" smtClean="0">
                <a:solidFill>
                  <a:srgbClr val="0000C0"/>
                </a:solidFill>
                <a:latin typeface="Consolas"/>
                <a:ea typeface="Consolas"/>
                <a:cs typeface="Consolas"/>
                <a:sym typeface="Consolas"/>
              </a:rPr>
              <a:t>out</a:t>
            </a:r>
            <a:r>
              <a:rPr lang="en-US" sz="1200" b="0" i="1" u="none" strike="noStrike" cap="none" baseline="0" dirty="0" err="1" smtClea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.println</a:t>
            </a:r>
            <a:r>
              <a:rPr lang="en-US" sz="1200" b="0" i="1" u="none" strike="noStrike" cap="none" baseline="0" dirty="0" smtClea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200" b="0" i="1" u="none" strike="noStrike" cap="none" baseline="0" dirty="0" err="1" smtClean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city</a:t>
            </a:r>
            <a:r>
              <a:rPr lang="en-US" sz="1200" b="0" i="1" u="none" strike="noStrike" cap="none" baseline="0" dirty="0" err="1" smtClea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.getName</a:t>
            </a:r>
            <a:r>
              <a:rPr lang="en-US" sz="1200" b="0" i="1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());</a:t>
            </a:r>
          </a:p>
          <a:p>
            <a:pPr marL="8001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</a:t>
            </a:r>
            <a:r>
              <a:rPr lang="en-US" sz="1200" b="0" i="0" u="none" strike="noStrike" cap="none" baseline="0" dirty="0" smtClea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 sz="1200" dirty="0" smtClean="0">
                <a:latin typeface="Consolas"/>
                <a:ea typeface="Consolas"/>
                <a:cs typeface="Consolas"/>
                <a:sym typeface="Consolas"/>
              </a:rPr>
              <a:t>}</a:t>
            </a:r>
            <a:endParaRPr lang="en-US" sz="1200" dirty="0"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 dirty="0" smtClea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 sz="1200" b="0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 sz="1200" dirty="0" smtClean="0">
                <a:latin typeface="Consolas"/>
                <a:ea typeface="Consolas"/>
                <a:cs typeface="Consolas"/>
                <a:sym typeface="Consolas"/>
              </a:rPr>
              <a:t>}</a:t>
            </a:r>
            <a:endParaRPr lang="en-US" sz="1200" dirty="0"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 sz="1200" dirty="0"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1200" b="0" i="0" u="none" strike="noStrike" cap="none" baseline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1200" b="0" i="0" u="none" strike="noStrike" cap="none" baseline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1200" b="0" i="0" u="none" strike="noStrike" cap="none" baseline="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marR="0" lvl="1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000" b="0" i="0" u="none" strike="noStrike" cap="none" baseline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400" b="0" i="0" u="none" strike="noStrike" cap="none" baseline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400" b="0" i="0" u="none" strike="noStrike" cap="none" baseline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400" b="0" i="0" u="none" strike="noStrike" cap="none" baseline="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600" b="0" i="0" u="none" strike="noStrike" cap="none" baseline="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2413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600" b="0" i="0" u="none" strike="noStrike" cap="none" baseline="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baseline="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p:transition spd="slow">
    <p:cut/>
  </p:transition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4" name="Shape 1524"/>
          <p:cNvSpPr txBox="1"/>
          <p:nvPr/>
        </p:nvSpPr>
        <p:spPr>
          <a:xfrm>
            <a:off x="179386" y="3860800"/>
            <a:ext cx="8785225" cy="2808286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5" name="Shape 1525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Optionals</a:t>
            </a:r>
          </a:p>
        </p:txBody>
      </p:sp>
      <p:pic>
        <p:nvPicPr>
          <p:cNvPr id="1526" name="Shape 15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527" name="Shape 1527"/>
          <p:cNvSpPr txBox="1"/>
          <p:nvPr/>
        </p:nvSpPr>
        <p:spPr>
          <a:xfrm>
            <a:off x="323850" y="1701800"/>
            <a:ext cx="8496299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In order to avoid Null Pointer Exceptions we must check for nulls all the time.</a:t>
            </a:r>
            <a:br>
              <a:rPr lang="en-US" sz="2000" b="0" i="0" u="none" strike="noStrike" cap="none" baseline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All this checks are causing a messy boiler-plate code: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600" b="0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1600" b="0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600" b="0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1600" b="0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600" b="0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for example: print the user’s city name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User </a:t>
            </a:r>
            <a:r>
              <a:rPr lang="en-US" sz="1200" b="0" i="0" u="none" strike="noStrike" cap="none" baseline="0" dirty="0" err="1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user</a:t>
            </a:r>
            <a:r>
              <a:rPr lang="en-US" sz="1200" b="0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200" b="0" i="0" u="none" strike="noStrike" cap="none" baseline="0" dirty="0" err="1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usersMap</a:t>
            </a:r>
            <a:r>
              <a:rPr lang="en-US" sz="1200" b="0" i="0" u="none" strike="noStrike" cap="none" baseline="0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.get</a:t>
            </a:r>
            <a:r>
              <a:rPr lang="en-US" sz="1200" b="0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200" b="0" i="0" u="none" strike="noStrike" cap="none" baseline="0" dirty="0">
                <a:solidFill>
                  <a:srgbClr val="2A00FF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US" sz="1200" b="0" i="0" u="none" strike="noStrike" cap="none" baseline="0" dirty="0" err="1">
                <a:solidFill>
                  <a:srgbClr val="2A00FF"/>
                </a:solidFill>
                <a:latin typeface="Consolas"/>
                <a:ea typeface="Consolas"/>
                <a:cs typeface="Consolas"/>
                <a:sym typeface="Consolas"/>
              </a:rPr>
              <a:t>userName</a:t>
            </a:r>
            <a:r>
              <a:rPr lang="en-US" sz="1200" b="0" i="0" u="none" strike="noStrike" cap="none" baseline="0" dirty="0">
                <a:solidFill>
                  <a:srgbClr val="2A00FF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US" sz="1200" b="0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 dirty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if</a:t>
            </a:r>
            <a:r>
              <a:rPr lang="en-US" sz="1200" b="1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200" b="0" i="0" u="none" strike="noStrike" cap="none" baseline="0" dirty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user</a:t>
            </a:r>
            <a:r>
              <a:rPr lang="en-US" sz="1200" b="0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!=</a:t>
            </a:r>
            <a:r>
              <a:rPr lang="en-US" sz="1200" b="1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 dirty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null</a:t>
            </a:r>
            <a:r>
              <a:rPr lang="en-US" sz="1200" b="0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</a:t>
            </a:r>
            <a:r>
              <a:rPr lang="en-US" sz="1200" b="0" i="0" u="none" strike="noStrike" cap="none" baseline="0" dirty="0" err="1" smtClea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Adress</a:t>
            </a:r>
            <a:r>
              <a:rPr lang="en-US" sz="1200" b="0" i="0" u="none" strike="noStrike" cap="none" baseline="0" dirty="0" smtClea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 dirty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address</a:t>
            </a:r>
            <a:r>
              <a:rPr lang="en-US" sz="1200" b="0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200" b="0" i="0" u="none" strike="noStrike" cap="none" baseline="0" dirty="0" err="1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user</a:t>
            </a:r>
            <a:r>
              <a:rPr lang="en-US" sz="1200" b="0" i="0" u="none" strike="noStrike" cap="none" baseline="0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.getAddress</a:t>
            </a:r>
            <a:r>
              <a:rPr lang="en-US" sz="1200" b="0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();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 dirty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	</a:t>
            </a:r>
            <a:r>
              <a:rPr lang="en-US" sz="1200" b="1" i="0" u="none" strike="noStrike" cap="none" baseline="0" dirty="0" smtClean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US" sz="1200" b="1" i="0" u="none" strike="noStrike" cap="none" baseline="0" dirty="0" smtClea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200" b="0" i="0" u="none" strike="noStrike" cap="none" baseline="0" dirty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address</a:t>
            </a:r>
            <a:r>
              <a:rPr lang="en-US" sz="1200" b="0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!= </a:t>
            </a:r>
            <a:r>
              <a:rPr lang="en-US" sz="1200" b="1" i="0" u="none" strike="noStrike" cap="none" baseline="0" dirty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null</a:t>
            </a:r>
            <a:r>
              <a:rPr lang="en-US" sz="1200" b="0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		City </a:t>
            </a:r>
            <a:r>
              <a:rPr lang="en-US" sz="1200" b="0" i="0" u="none" strike="noStrike" cap="none" baseline="0" dirty="0" err="1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city</a:t>
            </a:r>
            <a:r>
              <a:rPr lang="en-US" sz="1200" b="0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200" b="0" i="0" u="none" strike="noStrike" cap="none" baseline="0" dirty="0" err="1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address</a:t>
            </a:r>
            <a:r>
              <a:rPr lang="en-US" sz="1200" b="0" i="0" u="none" strike="noStrike" cap="none" baseline="0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.getCity</a:t>
            </a:r>
            <a:r>
              <a:rPr lang="en-US" sz="1200" b="0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();</a:t>
            </a:r>
          </a:p>
          <a:p>
            <a:pPr marL="8001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 dirty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		if</a:t>
            </a:r>
            <a:r>
              <a:rPr lang="en-US" sz="1200" b="1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200" b="0" i="0" u="none" strike="noStrike" cap="none" baseline="0" dirty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city</a:t>
            </a:r>
            <a:r>
              <a:rPr lang="en-US" sz="1200" b="0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!= </a:t>
            </a:r>
            <a:r>
              <a:rPr lang="en-US" sz="1200" b="1" i="0" u="none" strike="noStrike" cap="none" baseline="0" dirty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null</a:t>
            </a:r>
            <a:r>
              <a:rPr lang="en-US" sz="1200" b="0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			</a:t>
            </a:r>
            <a:r>
              <a:rPr lang="en-US" sz="1200" b="0" i="0" u="none" strike="noStrike" cap="none" baseline="0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System.</a:t>
            </a:r>
            <a:r>
              <a:rPr lang="en-US" sz="1200" b="0" i="1" u="none" strike="noStrike" cap="none" baseline="0" dirty="0" err="1">
                <a:solidFill>
                  <a:srgbClr val="0000C0"/>
                </a:solidFill>
                <a:latin typeface="Consolas"/>
                <a:ea typeface="Consolas"/>
                <a:cs typeface="Consolas"/>
                <a:sym typeface="Consolas"/>
              </a:rPr>
              <a:t>out</a:t>
            </a:r>
            <a:r>
              <a:rPr lang="en-US" sz="1200" b="0" i="1" u="none" strike="noStrike" cap="none" baseline="0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.println</a:t>
            </a:r>
            <a:r>
              <a:rPr lang="en-US" sz="1200" b="0" i="1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200" b="0" i="1" u="none" strike="noStrike" cap="none" baseline="0" dirty="0" err="1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city</a:t>
            </a:r>
            <a:r>
              <a:rPr lang="en-US" sz="1200" b="0" i="1" u="none" strike="noStrike" cap="none" baseline="0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.getName</a:t>
            </a:r>
            <a:r>
              <a:rPr lang="en-US" sz="1200" b="0" i="1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());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		</a:t>
            </a:r>
            <a:r>
              <a:rPr lang="en-US" sz="1200" dirty="0"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 sz="1200" dirty="0">
                <a:latin typeface="Consolas"/>
                <a:ea typeface="Consolas"/>
                <a:cs typeface="Consolas"/>
                <a:sym typeface="Consolas"/>
              </a:rPr>
              <a:t>		}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 sz="1200" dirty="0"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1200" b="0" i="0" u="none" strike="noStrike" cap="none" baseline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1200" b="0" i="0" u="none" strike="noStrike" cap="none" baseline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1200" b="0" i="0" u="none" strike="noStrike" cap="none" baseline="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marR="0" lvl="1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000" b="0" i="0" u="none" strike="noStrike" cap="none" baseline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400" b="0" i="0" u="none" strike="noStrike" cap="none" baseline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400" b="0" i="0" u="none" strike="noStrike" cap="none" baseline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400" b="0" i="0" u="none" strike="noStrike" cap="none" baseline="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600" b="0" i="0" u="none" strike="noStrike" cap="none" baseline="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2413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600" b="0" i="0" u="none" strike="noStrike" cap="none" baseline="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baseline="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528" name="Shape 1528"/>
          <p:cNvSpPr txBox="1"/>
          <p:nvPr/>
        </p:nvSpPr>
        <p:spPr>
          <a:xfrm>
            <a:off x="684212" y="4206901"/>
            <a:ext cx="1800299" cy="212699"/>
          </a:xfrm>
          <a:prstGeom prst="rect">
            <a:avLst/>
          </a:prstGeom>
          <a:noFill/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9" name="Shape 1529"/>
          <p:cNvSpPr txBox="1"/>
          <p:nvPr/>
        </p:nvSpPr>
        <p:spPr>
          <a:xfrm>
            <a:off x="1295400" y="4622085"/>
            <a:ext cx="1800299" cy="212699"/>
          </a:xfrm>
          <a:prstGeom prst="rect">
            <a:avLst/>
          </a:prstGeom>
          <a:noFill/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0" name="Shape 1530"/>
          <p:cNvSpPr txBox="1"/>
          <p:nvPr/>
        </p:nvSpPr>
        <p:spPr>
          <a:xfrm>
            <a:off x="2009701" y="5053647"/>
            <a:ext cx="1800299" cy="212699"/>
          </a:xfrm>
          <a:prstGeom prst="rect">
            <a:avLst/>
          </a:prstGeom>
          <a:noFill/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1" name="Shape 1531"/>
          <p:cNvSpPr txBox="1"/>
          <p:nvPr/>
        </p:nvSpPr>
        <p:spPr>
          <a:xfrm>
            <a:off x="468312" y="6181725"/>
            <a:ext cx="2284500" cy="3699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Boilerplate null checks</a:t>
            </a:r>
          </a:p>
        </p:txBody>
      </p:sp>
      <p:cxnSp>
        <p:nvCxnSpPr>
          <p:cNvPr id="1532" name="Shape 1532"/>
          <p:cNvCxnSpPr/>
          <p:nvPr/>
        </p:nvCxnSpPr>
        <p:spPr>
          <a:xfrm rot="10800000" flipH="1">
            <a:off x="954225" y="4441175"/>
            <a:ext cx="26699" cy="1765799"/>
          </a:xfrm>
          <a:prstGeom prst="straightConnector1">
            <a:avLst/>
          </a:prstGeom>
          <a:noFill/>
          <a:ln w="9525" cap="flat" cmpd="sng">
            <a:solidFill>
              <a:srgbClr val="552438"/>
            </a:solidFill>
            <a:prstDash val="solid"/>
            <a:miter/>
            <a:headEnd type="none" w="med" len="med"/>
            <a:tailEnd type="stealth" w="lg" len="lg"/>
          </a:ln>
        </p:spPr>
      </p:cxnSp>
      <p:cxnSp>
        <p:nvCxnSpPr>
          <p:cNvPr id="1533" name="Shape 1533"/>
          <p:cNvCxnSpPr>
            <a:endCxn id="1529" idx="1"/>
          </p:cNvCxnSpPr>
          <p:nvPr/>
        </p:nvCxnSpPr>
        <p:spPr>
          <a:xfrm flipV="1">
            <a:off x="1219200" y="4728435"/>
            <a:ext cx="76200" cy="1493850"/>
          </a:xfrm>
          <a:prstGeom prst="straightConnector1">
            <a:avLst/>
          </a:prstGeom>
          <a:noFill/>
          <a:ln w="9525" cap="flat" cmpd="sng">
            <a:solidFill>
              <a:srgbClr val="552438"/>
            </a:solidFill>
            <a:prstDash val="solid"/>
            <a:miter/>
            <a:headEnd type="none" w="med" len="med"/>
            <a:tailEnd type="stealth" w="lg" len="lg"/>
          </a:ln>
        </p:spPr>
      </p:cxnSp>
      <p:cxnSp>
        <p:nvCxnSpPr>
          <p:cNvPr id="1534" name="Shape 1534"/>
          <p:cNvCxnSpPr>
            <a:stCxn id="1531" idx="0"/>
          </p:cNvCxnSpPr>
          <p:nvPr/>
        </p:nvCxnSpPr>
        <p:spPr>
          <a:xfrm rot="10800000" flipH="1">
            <a:off x="1610562" y="5225925"/>
            <a:ext cx="467400" cy="955800"/>
          </a:xfrm>
          <a:prstGeom prst="straightConnector1">
            <a:avLst/>
          </a:prstGeom>
          <a:noFill/>
          <a:ln w="9525" cap="flat" cmpd="sng">
            <a:solidFill>
              <a:srgbClr val="552438"/>
            </a:solidFill>
            <a:prstDash val="solid"/>
            <a:miter/>
            <a:headEnd type="none" w="med" len="med"/>
            <a:tailEnd type="stealth" w="lg" len="lg"/>
          </a:ln>
        </p:spPr>
      </p:cxnSp>
    </p:spTree>
  </p:cSld>
  <p:clrMapOvr>
    <a:masterClrMapping/>
  </p:clrMapOvr>
  <p:transition spd="slow">
    <p:cut/>
  </p:transition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9" name="Shape 1539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Optionals</a:t>
            </a:r>
          </a:p>
        </p:txBody>
      </p:sp>
      <p:pic>
        <p:nvPicPr>
          <p:cNvPr id="1540" name="Shape 15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541" name="Shape 1541"/>
          <p:cNvSpPr txBox="1"/>
          <p:nvPr/>
        </p:nvSpPr>
        <p:spPr>
          <a:xfrm>
            <a:off x="323850" y="1412875"/>
            <a:ext cx="8496299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An optional is an object that can either contain a value or be empty.</a:t>
            </a:r>
            <a:br>
              <a:rPr lang="en-US" sz="2000" b="0" i="0" u="none" strike="noStrike" cap="none" baseline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An Optional can be considered as a Collection with only one element.</a:t>
            </a:r>
            <a:br>
              <a:rPr lang="en-US" sz="2000" b="0" i="0" u="none" strike="noStrike" cap="none" baseline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Optional interface exposes some nice methods to avoid the boilerplate:</a:t>
            </a:r>
            <a:br>
              <a:rPr lang="en-US" sz="2000" b="0" i="0" u="none" strike="noStrike" cap="none" baseline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800100" marR="0" lvl="1" indent="-3429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–"/>
            </a:pPr>
            <a:r>
              <a:rPr lang="en-US" sz="1600" b="0" i="0" u="none" strike="noStrike" cap="none" baseline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Get	</a:t>
            </a:r>
            <a:r>
              <a:rPr lang="en-US" sz="1600" b="0" i="0" u="none" strike="noStrike" cap="none" baseline="0" dirty="0" smtClean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return </a:t>
            </a:r>
            <a:r>
              <a:rPr lang="en-US" sz="1600" b="0" i="0" u="none" strike="noStrike" cap="none" baseline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the value if present, throw </a:t>
            </a:r>
            <a:r>
              <a:rPr lang="en-US" sz="1600" b="0" i="0" u="none" strike="noStrike" cap="none" baseline="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NoSuchElement</a:t>
            </a:r>
            <a:r>
              <a:rPr lang="en-US" sz="1600" b="0" i="0" u="none" strike="noStrike" cap="none" baseline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 if not</a:t>
            </a:r>
            <a:r>
              <a:rPr lang="en-US" sz="1600" b="0" i="0" u="none" strike="noStrike" cap="none" baseline="0" dirty="0" smtClean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</a:p>
          <a:p>
            <a:pPr marL="800100" marR="0" lvl="1" indent="-3429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–"/>
            </a:pPr>
            <a:r>
              <a:rPr lang="en-US" sz="1600" b="0" i="0" u="none" strike="noStrike" cap="none" baseline="0" dirty="0" err="1" smtClean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ifPresent</a:t>
            </a:r>
            <a:r>
              <a:rPr lang="en-US" sz="1600" b="0" i="0" u="none" strike="noStrike" cap="none" baseline="0" dirty="0" smtClean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	apply given method only if not null</a:t>
            </a:r>
          </a:p>
          <a:p>
            <a:pPr marL="800100" marR="0" lvl="1" indent="-3429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–"/>
            </a:pPr>
            <a:r>
              <a:rPr lang="en-US" sz="1600" b="0" i="0" u="none" strike="noStrike" cap="none" baseline="0" dirty="0" err="1" smtClean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OrElse</a:t>
            </a:r>
            <a:r>
              <a:rPr lang="en-US" sz="1600" b="0" i="0" u="none" strike="noStrike" cap="none" baseline="0" dirty="0" smtClean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	Return current value if present, other wise return given object.</a:t>
            </a:r>
          </a:p>
          <a:p>
            <a:pPr marL="800100" marR="0" lvl="1" indent="-3429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–"/>
            </a:pPr>
            <a:r>
              <a:rPr lang="en-US" sz="1600" b="0" i="0" u="none" strike="noStrike" cap="none" baseline="0" dirty="0" err="1" smtClean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OrElseThrow</a:t>
            </a:r>
            <a:r>
              <a:rPr lang="en-US" sz="1600" b="0" i="0" u="none" strike="noStrike" cap="none" baseline="0" dirty="0" smtClean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Return current value if present, Throw a custom exception if  not</a:t>
            </a:r>
            <a:br>
              <a:rPr lang="en-US" sz="1600" b="0" i="0" u="none" strike="noStrike" cap="none" baseline="0" dirty="0" smtClean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1600" b="0" i="0" u="none" strike="noStrike" cap="none" baseline="0" dirty="0" smtClean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 dirty="0" err="1" smtClean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Optionals</a:t>
            </a:r>
            <a:r>
              <a:rPr lang="en-US" sz="2000" b="0" i="0" u="none" strike="noStrike" cap="none" baseline="0" dirty="0" smtClean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are also called Monads in other languages.</a:t>
            </a:r>
            <a:br>
              <a:rPr lang="en-US" sz="2000" b="0" i="0" u="none" strike="noStrike" cap="none" baseline="0" dirty="0" smtClean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 dirty="0" smtClean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800100" marR="0" lvl="1" indent="-2413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600" b="0" i="0" u="none" strike="noStrike" cap="none" baseline="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baseline="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ransition spd="slow">
    <p:cut/>
  </p:transition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" name="Shape 1546"/>
          <p:cNvSpPr txBox="1"/>
          <p:nvPr/>
        </p:nvSpPr>
        <p:spPr>
          <a:xfrm>
            <a:off x="192086" y="5013325"/>
            <a:ext cx="8785225" cy="936624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7" name="Shape 1547"/>
          <p:cNvSpPr txBox="1"/>
          <p:nvPr/>
        </p:nvSpPr>
        <p:spPr>
          <a:xfrm>
            <a:off x="179386" y="2347911"/>
            <a:ext cx="8785225" cy="1368425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8" name="Shape 1548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Optionals</a:t>
            </a:r>
          </a:p>
        </p:txBody>
      </p:sp>
      <p:pic>
        <p:nvPicPr>
          <p:cNvPr id="1549" name="Shape 15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550" name="Shape 1550"/>
          <p:cNvSpPr txBox="1"/>
          <p:nvPr/>
        </p:nvSpPr>
        <p:spPr>
          <a:xfrm>
            <a:off x="323850" y="1701800"/>
            <a:ext cx="8496299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  Print city name  (without optional):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16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City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city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= getCity(...);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if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-US" sz="1200" b="1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city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!=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null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System.</a:t>
            </a:r>
            <a:r>
              <a:rPr lang="en-US" sz="1200" b="0" i="1" u="none" strike="noStrike" cap="none" baseline="0">
                <a:solidFill>
                  <a:srgbClr val="0000C0"/>
                </a:solidFill>
                <a:latin typeface="Consolas"/>
                <a:ea typeface="Consolas"/>
                <a:cs typeface="Consolas"/>
                <a:sym typeface="Consolas"/>
              </a:rPr>
              <a:t>out</a:t>
            </a:r>
            <a:r>
              <a:rPr lang="en-US" sz="12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.println(</a:t>
            </a:r>
            <a:r>
              <a:rPr lang="en-US" sz="1200" b="0" i="1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city</a:t>
            </a:r>
            <a:r>
              <a:rPr lang="en-US" sz="12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.getName());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}</a:t>
            </a:r>
            <a: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16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Print city name (with optional):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Optional&lt;City&gt;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city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= getCity(...);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6A3E3E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	city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.ifPresent(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ct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-&gt; System.</a:t>
            </a:r>
            <a:r>
              <a:rPr lang="en-US" sz="1200" b="0" i="1" u="none" strike="noStrike" cap="none" baseline="0">
                <a:solidFill>
                  <a:srgbClr val="0000C0"/>
                </a:solidFill>
                <a:latin typeface="Consolas"/>
                <a:ea typeface="Consolas"/>
                <a:cs typeface="Consolas"/>
                <a:sym typeface="Consolas"/>
              </a:rPr>
              <a:t>out</a:t>
            </a:r>
            <a:r>
              <a:rPr lang="en-US" sz="12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.println(</a:t>
            </a:r>
            <a:r>
              <a:rPr lang="en-US" sz="1200" b="0" i="1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ct</a:t>
            </a:r>
            <a:r>
              <a:rPr lang="en-US" sz="12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.getName()));</a:t>
            </a: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ransition spd="slow">
    <p:cut/>
  </p:transition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5" name="Shape 1555"/>
          <p:cNvSpPr txBox="1"/>
          <p:nvPr/>
        </p:nvSpPr>
        <p:spPr>
          <a:xfrm>
            <a:off x="179386" y="2349500"/>
            <a:ext cx="8785225" cy="1366836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6" name="Shape 1556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Optionals</a:t>
            </a:r>
          </a:p>
        </p:txBody>
      </p:sp>
      <p:pic>
        <p:nvPicPr>
          <p:cNvPr id="1557" name="Shape 15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558" name="Shape 1558"/>
          <p:cNvSpPr txBox="1"/>
          <p:nvPr/>
        </p:nvSpPr>
        <p:spPr>
          <a:xfrm>
            <a:off x="323850" y="1701800"/>
            <a:ext cx="8496299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Optionals can be filtered: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6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6A3E3E"/>
              </a:buClr>
              <a:buSzPct val="25000"/>
              <a:buFont typeface="Consolas"/>
              <a:buNone/>
            </a:pPr>
            <a:r>
              <a:rPr lang="en-US" sz="16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br>
              <a:rPr lang="en-US" sz="16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6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	city</a:t>
            </a:r>
            <a:br>
              <a:rPr lang="en-US" sz="16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6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	   </a:t>
            </a: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.filter(</a:t>
            </a:r>
            <a:r>
              <a:rPr lang="en-US" sz="16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ct</a:t>
            </a: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-&gt; </a:t>
            </a:r>
            <a:r>
              <a:rPr lang="en-US" sz="16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c</a:t>
            </a: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.getSize() &gt; 30000)</a:t>
            </a:r>
            <a:b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   .ifPresent(</a:t>
            </a:r>
            <a:r>
              <a:rPr lang="en-US" sz="16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ct</a:t>
            </a: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-&gt; System.</a:t>
            </a:r>
            <a:r>
              <a:rPr lang="en-US" sz="1600" b="0" i="1" u="none" strike="noStrike" cap="none" baseline="0">
                <a:solidFill>
                  <a:srgbClr val="0000C0"/>
                </a:solidFill>
                <a:latin typeface="Consolas"/>
                <a:ea typeface="Consolas"/>
                <a:cs typeface="Consolas"/>
                <a:sym typeface="Consolas"/>
              </a:rPr>
              <a:t>out</a:t>
            </a:r>
            <a:r>
              <a:rPr lang="en-US" sz="16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.println(</a:t>
            </a:r>
            <a:r>
              <a:rPr lang="en-US" sz="1600" b="0" i="1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ct</a:t>
            </a:r>
            <a:r>
              <a:rPr lang="en-US" sz="16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.getName()));</a:t>
            </a:r>
          </a:p>
          <a:p>
            <a:pPr marL="342900" marR="0" lvl="0" indent="-2413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16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If the dish present and has more than 300 calories it will be returns,</a:t>
            </a:r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If not, NoSuchElement exception will be thrown.</a:t>
            </a: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ransition spd="slow">
    <p:cut/>
  </p:transition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3" name="Shape 1563"/>
          <p:cNvSpPr txBox="1"/>
          <p:nvPr/>
        </p:nvSpPr>
        <p:spPr>
          <a:xfrm>
            <a:off x="179386" y="2636836"/>
            <a:ext cx="8785225" cy="792162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4" name="Shape 1564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Optionals</a:t>
            </a:r>
          </a:p>
        </p:txBody>
      </p:sp>
      <p:pic>
        <p:nvPicPr>
          <p:cNvPr id="1565" name="Shape 156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566" name="Shape 1566"/>
          <p:cNvSpPr txBox="1"/>
          <p:nvPr/>
        </p:nvSpPr>
        <p:spPr>
          <a:xfrm>
            <a:off x="323850" y="1701800"/>
            <a:ext cx="8496299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Optionals can be mapped: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6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6A3E3E"/>
              </a:buClr>
              <a:buSzPct val="25000"/>
              <a:buFont typeface="Consolas"/>
              <a:buNone/>
            </a:pPr>
            <a:r>
              <a:rPr lang="en-US" sz="16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16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6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String </a:t>
            </a:r>
            <a:r>
              <a:rPr lang="en-US" sz="16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cityName </a:t>
            </a: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en-US" sz="16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city</a:t>
            </a: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.map(</a:t>
            </a:r>
            <a:r>
              <a:rPr lang="en-US" sz="16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ct</a:t>
            </a: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-&gt; </a:t>
            </a:r>
            <a:r>
              <a:rPr lang="en-US" sz="16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ct</a:t>
            </a: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.getName()).get();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The map (or flatMap) function will return a new optional with the mapped value.</a:t>
            </a: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ransition spd="slow">
    <p:cut/>
  </p:transition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1" name="Shape 1571"/>
          <p:cNvSpPr txBox="1"/>
          <p:nvPr/>
        </p:nvSpPr>
        <p:spPr>
          <a:xfrm>
            <a:off x="179386" y="4437062"/>
            <a:ext cx="8785225" cy="230505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2" name="Shape 1572"/>
          <p:cNvSpPr txBox="1"/>
          <p:nvPr/>
        </p:nvSpPr>
        <p:spPr>
          <a:xfrm>
            <a:off x="179386" y="1863725"/>
            <a:ext cx="8785225" cy="1997075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3" name="Shape 1573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Optionals</a:t>
            </a:r>
          </a:p>
        </p:txBody>
      </p:sp>
      <p:pic>
        <p:nvPicPr>
          <p:cNvPr id="1574" name="Shape 157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4637" y="1463675"/>
            <a:ext cx="8545500" cy="527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5" name="Shape 157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576" name="Shape 1576"/>
          <p:cNvSpPr/>
          <p:nvPr/>
        </p:nvSpPr>
        <p:spPr>
          <a:xfrm>
            <a:off x="1061250" y="4485800"/>
            <a:ext cx="6216000" cy="22116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ransition spd="slow">
    <p:cut/>
  </p:transition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1" name="Shape 1581"/>
          <p:cNvSpPr txBox="1"/>
          <p:nvPr/>
        </p:nvSpPr>
        <p:spPr>
          <a:xfrm>
            <a:off x="179386" y="4437062"/>
            <a:ext cx="8785200" cy="2305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2" name="Shape 1582"/>
          <p:cNvSpPr txBox="1"/>
          <p:nvPr/>
        </p:nvSpPr>
        <p:spPr>
          <a:xfrm>
            <a:off x="179386" y="1863725"/>
            <a:ext cx="8785200" cy="19971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3" name="Shape 1583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00" cy="11507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Optionals</a:t>
            </a:r>
          </a:p>
        </p:txBody>
      </p:sp>
      <p:pic>
        <p:nvPicPr>
          <p:cNvPr id="1584" name="Shape 158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600" cy="118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5" name="Shape 158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4637" y="1463675"/>
            <a:ext cx="8545500" cy="527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0" name="Shape 1590"/>
          <p:cNvSpPr txBox="1"/>
          <p:nvPr/>
        </p:nvSpPr>
        <p:spPr>
          <a:xfrm>
            <a:off x="179386" y="4437062"/>
            <a:ext cx="8785225" cy="230505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1" name="Shape 1591"/>
          <p:cNvSpPr txBox="1"/>
          <p:nvPr/>
        </p:nvSpPr>
        <p:spPr>
          <a:xfrm>
            <a:off x="179386" y="1863725"/>
            <a:ext cx="8785225" cy="1997075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2" name="Shape 1592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Optionals</a:t>
            </a:r>
          </a:p>
        </p:txBody>
      </p:sp>
      <p:pic>
        <p:nvPicPr>
          <p:cNvPr id="1593" name="Shape 159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4" name="Shape 159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4637" y="1463675"/>
            <a:ext cx="8545512" cy="5278437"/>
          </a:xfrm>
          <a:prstGeom prst="rect">
            <a:avLst/>
          </a:prstGeom>
          <a:noFill/>
          <a:ln>
            <a:noFill/>
          </a:ln>
        </p:spPr>
      </p:pic>
      <p:sp>
        <p:nvSpPr>
          <p:cNvPr id="1595" name="Shape 1595"/>
          <p:cNvSpPr txBox="1"/>
          <p:nvPr/>
        </p:nvSpPr>
        <p:spPr>
          <a:xfrm>
            <a:off x="6627811" y="4672012"/>
            <a:ext cx="1787524" cy="369886"/>
          </a:xfrm>
          <a:prstGeom prst="rect">
            <a:avLst/>
          </a:prstGeom>
          <a:noFill/>
          <a:ln w="9525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 Null checks!!!</a:t>
            </a:r>
          </a:p>
        </p:txBody>
      </p:sp>
    </p:spTree>
  </p:cSld>
  <p:clrMapOvr>
    <a:masterClrMapping/>
  </p:clrMapOvr>
  <p:transition spd="slow">
    <p:cut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 txBox="1"/>
          <p:nvPr/>
        </p:nvSpPr>
        <p:spPr>
          <a:xfrm>
            <a:off x="179386" y="2420936"/>
            <a:ext cx="8785225" cy="4248149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Shape 198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Default Methods</a:t>
            </a:r>
          </a:p>
        </p:txBody>
      </p:sp>
      <p:pic>
        <p:nvPicPr>
          <p:cNvPr id="199" name="Shape 19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Shape 200"/>
          <p:cNvSpPr txBox="1"/>
          <p:nvPr/>
        </p:nvSpPr>
        <p:spPr>
          <a:xfrm>
            <a:off x="323850" y="1846261"/>
            <a:ext cx="8135936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Java 8 has a new feature:	Interfaces with default methods.</a:t>
            </a:r>
            <a:b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interface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A {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public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default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doSomething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() {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	System.</a:t>
            </a:r>
            <a:r>
              <a:rPr lang="en-US" sz="1200" b="0" i="1" u="none" strike="noStrike" cap="none" baseline="0">
                <a:solidFill>
                  <a:srgbClr val="0000C0"/>
                </a:solidFill>
                <a:latin typeface="Consolas"/>
                <a:ea typeface="Consolas"/>
                <a:cs typeface="Consolas"/>
                <a:sym typeface="Consolas"/>
              </a:rPr>
              <a:t>out</a:t>
            </a:r>
            <a:r>
              <a:rPr lang="en-US" sz="12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.println(</a:t>
            </a:r>
            <a:r>
              <a:rPr lang="en-US" sz="1200" b="0" i="1" u="none" strike="noStrike" cap="none" baseline="0">
                <a:solidFill>
                  <a:srgbClr val="2A00FF"/>
                </a:solidFill>
                <a:latin typeface="Consolas"/>
                <a:ea typeface="Consolas"/>
                <a:cs typeface="Consolas"/>
                <a:sym typeface="Consolas"/>
              </a:rPr>
              <a:t>"default implementation"</a:t>
            </a:r>
            <a:r>
              <a:rPr lang="en-US" sz="12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 sz="1200"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Font typeface="Consolas"/>
              <a:buNone/>
            </a:pPr>
            <a:endParaRPr sz="1200" b="1">
              <a:solidFill>
                <a:srgbClr val="7F005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Student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implements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A {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onsolas"/>
              <a:buNone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2000" b="0" i="0" u="none" strike="noStrike" cap="none" baseline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lang="en-US"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static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main(String[]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args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Student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student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Student();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6A3E3E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	student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.doSomething();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201" name="Shape 201"/>
          <p:cNvCxnSpPr/>
          <p:nvPr/>
        </p:nvCxnSpPr>
        <p:spPr>
          <a:xfrm>
            <a:off x="179386" y="4076700"/>
            <a:ext cx="8785225" cy="0"/>
          </a:xfrm>
          <a:prstGeom prst="straightConnector1">
            <a:avLst/>
          </a:prstGeom>
          <a:noFill/>
          <a:ln w="9525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202" name="Shape 202"/>
          <p:cNvCxnSpPr/>
          <p:nvPr/>
        </p:nvCxnSpPr>
        <p:spPr>
          <a:xfrm>
            <a:off x="179386" y="5229225"/>
            <a:ext cx="8785225" cy="0"/>
          </a:xfrm>
          <a:prstGeom prst="straightConnector1">
            <a:avLst/>
          </a:prstGeom>
          <a:noFill/>
          <a:ln w="9525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</p:cxn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0" name="Shape 1600"/>
          <p:cNvSpPr txBox="1"/>
          <p:nvPr/>
        </p:nvSpPr>
        <p:spPr>
          <a:xfrm>
            <a:off x="179386" y="4437062"/>
            <a:ext cx="8785225" cy="230505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1" name="Shape 1601"/>
          <p:cNvSpPr txBox="1"/>
          <p:nvPr/>
        </p:nvSpPr>
        <p:spPr>
          <a:xfrm>
            <a:off x="179386" y="1863725"/>
            <a:ext cx="8785225" cy="1997075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2" name="Shape 1602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Optionals</a:t>
            </a:r>
          </a:p>
        </p:txBody>
      </p:sp>
      <p:pic>
        <p:nvPicPr>
          <p:cNvPr id="1603" name="Shape 160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4" name="Shape 160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4637" y="1463675"/>
            <a:ext cx="8545512" cy="5278437"/>
          </a:xfrm>
          <a:prstGeom prst="rect">
            <a:avLst/>
          </a:prstGeom>
          <a:noFill/>
          <a:ln>
            <a:noFill/>
          </a:ln>
        </p:spPr>
      </p:pic>
      <p:sp>
        <p:nvSpPr>
          <p:cNvPr id="1605" name="Shape 1605"/>
          <p:cNvSpPr txBox="1"/>
          <p:nvPr/>
        </p:nvSpPr>
        <p:spPr>
          <a:xfrm>
            <a:off x="6627811" y="4672012"/>
            <a:ext cx="2192336" cy="923924"/>
          </a:xfrm>
          <a:prstGeom prst="rect">
            <a:avLst/>
          </a:prstGeom>
          <a:noFill/>
          <a:ln w="9525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 Null checks!!!</a:t>
            </a:r>
            <a:b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But is it really better?</a:t>
            </a:r>
          </a:p>
        </p:txBody>
      </p:sp>
    </p:spTree>
  </p:cSld>
  <p:clrMapOvr>
    <a:masterClrMapping/>
  </p:clrMapOvr>
  <p:transition spd="slow">
    <p:cut/>
  </p:transition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0" name="Shape 1610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Optionals</a:t>
            </a:r>
          </a:p>
        </p:txBody>
      </p:sp>
      <p:pic>
        <p:nvPicPr>
          <p:cNvPr id="1611" name="Shape 16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612" name="Shape 1612"/>
          <p:cNvSpPr txBox="1"/>
          <p:nvPr/>
        </p:nvSpPr>
        <p:spPr>
          <a:xfrm>
            <a:off x="323850" y="1701800"/>
            <a:ext cx="8496299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No!!!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Optionals are built for functional programming.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ransition spd="slow">
    <p:cut/>
  </p:transition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" name="Shape 1617"/>
          <p:cNvSpPr txBox="1"/>
          <p:nvPr/>
        </p:nvSpPr>
        <p:spPr>
          <a:xfrm>
            <a:off x="179386" y="3776662"/>
            <a:ext cx="8785200" cy="16557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8" name="Shape 1618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Optionals</a:t>
            </a:r>
          </a:p>
        </p:txBody>
      </p:sp>
      <p:pic>
        <p:nvPicPr>
          <p:cNvPr id="1619" name="Shape 16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620" name="Shape 1620"/>
          <p:cNvSpPr txBox="1"/>
          <p:nvPr/>
        </p:nvSpPr>
        <p:spPr>
          <a:xfrm>
            <a:off x="323850" y="1701800"/>
            <a:ext cx="8496299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No!!!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Optionals are built for functional programming.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The proper way to get the user’s city name using optionals is this: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12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12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6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Optional&lt;User&gt;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user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usersMap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.get(</a:t>
            </a:r>
            <a:r>
              <a:rPr lang="en-US" sz="1200" b="0" i="0" u="none" strike="noStrike" cap="none" baseline="0">
                <a:solidFill>
                  <a:srgbClr val="2A00FF"/>
                </a:solidFill>
                <a:latin typeface="Consolas"/>
                <a:ea typeface="Consolas"/>
                <a:cs typeface="Consolas"/>
                <a:sym typeface="Consolas"/>
              </a:rPr>
              <a:t>"userName"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6A3E3E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	user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.map(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usr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-&gt;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usr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.getAddress())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    .map(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address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-&gt;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address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.getCity())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       .ifPresent(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ct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-&gt; System.</a:t>
            </a:r>
            <a:r>
              <a:rPr lang="en-US" sz="1200" b="0" i="1" u="none" strike="noStrike" cap="none" baseline="0">
                <a:solidFill>
                  <a:srgbClr val="0000C0"/>
                </a:solidFill>
                <a:latin typeface="Consolas"/>
                <a:ea typeface="Consolas"/>
                <a:cs typeface="Consolas"/>
                <a:sym typeface="Consolas"/>
              </a:rPr>
              <a:t>out</a:t>
            </a:r>
            <a:r>
              <a:rPr lang="en-US" sz="12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.println(</a:t>
            </a:r>
            <a:r>
              <a:rPr lang="en-US" sz="1200" b="0" i="1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ct</a:t>
            </a:r>
            <a:r>
              <a:rPr lang="en-US" sz="12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.getName()));</a:t>
            </a:r>
          </a:p>
          <a:p>
            <a:pPr marL="0" marR="0" lvl="0" indent="101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p:transition spd="slow">
    <p:cut/>
  </p:transition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5" name="Shape 1625"/>
          <p:cNvSpPr txBox="1"/>
          <p:nvPr/>
        </p:nvSpPr>
        <p:spPr>
          <a:xfrm>
            <a:off x="179386" y="4437062"/>
            <a:ext cx="8785225" cy="230505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6" name="Shape 1626"/>
          <p:cNvSpPr txBox="1"/>
          <p:nvPr/>
        </p:nvSpPr>
        <p:spPr>
          <a:xfrm>
            <a:off x="179386" y="1863725"/>
            <a:ext cx="8785225" cy="1997075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7" name="Shape 1627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Optionals</a:t>
            </a:r>
          </a:p>
        </p:txBody>
      </p:sp>
      <p:pic>
        <p:nvPicPr>
          <p:cNvPr id="1628" name="Shape 16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629" name="Shape 1629"/>
          <p:cNvSpPr txBox="1"/>
          <p:nvPr/>
        </p:nvSpPr>
        <p:spPr>
          <a:xfrm>
            <a:off x="323850" y="1484312"/>
            <a:ext cx="8496299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  So we can change this: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	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User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user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usersMap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.get(</a:t>
            </a:r>
            <a:r>
              <a:rPr lang="en-US" sz="1200" b="0" i="0" u="none" strike="noStrike" cap="none" baseline="0">
                <a:solidFill>
                  <a:srgbClr val="2A00FF"/>
                </a:solidFill>
                <a:latin typeface="Consolas"/>
                <a:ea typeface="Consolas"/>
                <a:cs typeface="Consolas"/>
                <a:sym typeface="Consolas"/>
              </a:rPr>
              <a:t>"userName"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if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user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!=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null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Adress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address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user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.getAddress();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	if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address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!=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null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	City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city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address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.getCity();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		if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city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!=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null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		System.</a:t>
            </a:r>
            <a:r>
              <a:rPr lang="en-US" sz="1200" b="0" i="1" u="none" strike="noStrike" cap="none" baseline="0">
                <a:solidFill>
                  <a:srgbClr val="0000C0"/>
                </a:solidFill>
                <a:latin typeface="Consolas"/>
                <a:ea typeface="Consolas"/>
                <a:cs typeface="Consolas"/>
                <a:sym typeface="Consolas"/>
              </a:rPr>
              <a:t>out</a:t>
            </a:r>
            <a:r>
              <a:rPr lang="en-US" sz="12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.println(</a:t>
            </a:r>
            <a:r>
              <a:rPr lang="en-US" sz="1200" b="0" i="1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city</a:t>
            </a:r>
            <a:r>
              <a:rPr lang="en-US" sz="12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.getName());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	</a:t>
            </a:r>
            <a:r>
              <a:rPr lang="en-US" sz="1200"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</a:t>
            </a:r>
            <a:r>
              <a:rPr lang="en-US" sz="1200"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 sz="1200"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lang="en-US" sz="1200" b="0" i="0" u="none" strike="noStrike" cap="none" baseline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To this: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6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Optional&lt;User&gt;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user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usersMap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.get(</a:t>
            </a:r>
            <a:r>
              <a:rPr lang="en-US" sz="1200" b="0" i="0" u="none" strike="noStrike" cap="none" baseline="0">
                <a:solidFill>
                  <a:srgbClr val="2A00FF"/>
                </a:solidFill>
                <a:latin typeface="Consolas"/>
                <a:ea typeface="Consolas"/>
                <a:cs typeface="Consolas"/>
                <a:sym typeface="Consolas"/>
              </a:rPr>
              <a:t>"userName"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3E3E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	user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.map(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usr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-&gt;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usr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.getAddress())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    .map(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address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-&gt;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address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.getCity())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       .ifPresent(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ct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-&gt; System.</a:t>
            </a:r>
            <a:r>
              <a:rPr lang="en-US" sz="1200" b="0" i="1" u="none" strike="noStrike" cap="none" baseline="0">
                <a:solidFill>
                  <a:srgbClr val="0000C0"/>
                </a:solidFill>
                <a:latin typeface="Consolas"/>
                <a:ea typeface="Consolas"/>
                <a:cs typeface="Consolas"/>
                <a:sym typeface="Consolas"/>
              </a:rPr>
              <a:t>out</a:t>
            </a:r>
            <a:r>
              <a:rPr lang="en-US" sz="12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.println(</a:t>
            </a:r>
            <a:r>
              <a:rPr lang="en-US" sz="1200" b="0" i="1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ct</a:t>
            </a:r>
            <a:r>
              <a:rPr lang="en-US" sz="12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.getName()));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12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12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 baseline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p:transition spd="slow">
    <p:cut/>
  </p:transition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4" name="Shape 1634"/>
          <p:cNvSpPr txBox="1"/>
          <p:nvPr/>
        </p:nvSpPr>
        <p:spPr>
          <a:xfrm>
            <a:off x="584200" y="2349500"/>
            <a:ext cx="7372349" cy="3167061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35" name="Shape 16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32586" y="3998912"/>
            <a:ext cx="1074737" cy="1392236"/>
          </a:xfrm>
          <a:prstGeom prst="rect">
            <a:avLst/>
          </a:prstGeom>
          <a:noFill/>
          <a:ln>
            <a:noFill/>
          </a:ln>
        </p:spPr>
      </p:pic>
      <p:sp>
        <p:nvSpPr>
          <p:cNvPr id="1636" name="Shape 1636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Exercise – Apache logs analysis</a:t>
            </a:r>
          </a:p>
        </p:txBody>
      </p:sp>
      <p:pic>
        <p:nvPicPr>
          <p:cNvPr id="1637" name="Shape 163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8" name="Shape 163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55650" y="2420936"/>
            <a:ext cx="6381749" cy="304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3" name="Shape 1643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Exercise – Apache logs analysis</a:t>
            </a:r>
          </a:p>
        </p:txBody>
      </p:sp>
      <p:pic>
        <p:nvPicPr>
          <p:cNvPr id="1644" name="Shape 16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645" name="Shape 1645"/>
          <p:cNvSpPr txBox="1"/>
          <p:nvPr/>
        </p:nvSpPr>
        <p:spPr>
          <a:xfrm>
            <a:off x="323850" y="2133600"/>
            <a:ext cx="8496299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There are multiple log files in the logs folder.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Log files are very big and cannot be loaded to the memory.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Our job is to analyze the logs.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Do not use try/catch. 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Just throw exceptions.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ransition spd="slow">
    <p:cut/>
  </p:transition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0" name="Shape 1650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Exercise – Apache logs analysis</a:t>
            </a:r>
          </a:p>
        </p:txBody>
      </p:sp>
      <p:pic>
        <p:nvPicPr>
          <p:cNvPr id="1651" name="Shape 16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652" name="Shape 1652"/>
          <p:cNvSpPr txBox="1"/>
          <p:nvPr/>
        </p:nvSpPr>
        <p:spPr>
          <a:xfrm>
            <a:off x="323850" y="1484312"/>
            <a:ext cx="8496299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Project: </a:t>
            </a:r>
            <a:br>
              <a:rPr lang="en-US" sz="2000" b="0" i="0" u="none" strike="noStrike" cap="none" baseline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1" i="0" u="none" strike="noStrike" cap="none" baseline="0" dirty="0" smtClean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LogEntry.java</a:t>
            </a:r>
            <a:r>
              <a:rPr lang="en-US" sz="2000" b="0" i="0" u="none" strike="noStrike" cap="none" baseline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:		</a:t>
            </a:r>
            <a:endParaRPr lang="en-US" sz="2000" b="0" i="0" u="none" strike="noStrike" cap="none" baseline="0" dirty="0" smtClean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</a:pPr>
            <a:r>
              <a:rPr lang="en-US" sz="2000" b="0" i="0" u="none" strike="noStrike" cap="none" baseline="0" dirty="0" smtClean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An </a:t>
            </a:r>
            <a:r>
              <a:rPr lang="en-US" sz="2000" b="0" i="0" u="none" strike="noStrike" cap="none" baseline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entity class to represent a log </a:t>
            </a:r>
            <a:r>
              <a:rPr lang="en-US" sz="2000" b="0" i="0" u="none" strike="noStrike" cap="none" baseline="0" dirty="0" smtClean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entry.</a:t>
            </a:r>
            <a:r>
              <a:rPr lang="en-US" dirty="0">
                <a:ea typeface="Open Sans"/>
              </a:rPr>
              <a:t> </a:t>
            </a:r>
            <a:r>
              <a:rPr lang="en-US" sz="2000" b="0" i="0" u="none" strike="noStrike" cap="none" baseline="0" dirty="0" smtClean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It </a:t>
            </a:r>
            <a:r>
              <a:rPr lang="en-US" sz="2000" b="0" i="0" u="none" strike="noStrike" cap="none" baseline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has parse method to generate a </a:t>
            </a:r>
            <a:r>
              <a:rPr lang="en-US" sz="2000" b="0" i="0" u="none" strike="noStrike" cap="none" baseline="0" dirty="0" err="1" smtClean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LogEntry</a:t>
            </a:r>
            <a:r>
              <a:rPr lang="en-US" sz="2000" b="0" i="0" u="none" strike="noStrike" cap="none" baseline="0" dirty="0" smtClean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out </a:t>
            </a:r>
            <a:r>
              <a:rPr lang="en-US" sz="2000" b="0" i="0" u="none" strike="noStrike" cap="none" baseline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of a line according to the log pattern.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1" i="0" u="none" strike="noStrike" cap="none" baseline="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LogAnalyiticService</a:t>
            </a:r>
            <a:r>
              <a:rPr lang="en-US" sz="2000" b="1" i="0" u="none" strike="noStrike" cap="none" baseline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:</a:t>
            </a:r>
            <a:r>
              <a:rPr lang="en-US" sz="2000" b="0" i="0" u="none" strike="noStrike" cap="none" baseline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	Logics class (which we need to 	implement).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1" i="0" u="none" strike="noStrike" cap="none" baseline="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LogAnaltyicesServiceTest</a:t>
            </a:r>
            <a:r>
              <a:rPr lang="en-US" sz="2000" b="1" i="0" u="none" strike="noStrike" cap="none" baseline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:</a:t>
            </a:r>
            <a:r>
              <a:rPr lang="en-US" sz="2000" b="0" i="0" u="none" strike="noStrike" cap="none" baseline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	Test class.</a:t>
            </a:r>
            <a:br>
              <a:rPr lang="en-US" sz="2000" b="0" i="0" u="none" strike="noStrike" cap="none" baseline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000" b="0" i="0" u="none" strike="noStrike" cap="none" baseline="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ransition spd="slow">
    <p:cut/>
  </p:transition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7" name="Shape 1657"/>
          <p:cNvSpPr txBox="1"/>
          <p:nvPr/>
        </p:nvSpPr>
        <p:spPr>
          <a:xfrm>
            <a:off x="157161" y="3789362"/>
            <a:ext cx="8785225" cy="2663824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8" name="Shape 1658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Exercise – Apache logs analysis</a:t>
            </a:r>
          </a:p>
        </p:txBody>
      </p:sp>
      <p:pic>
        <p:nvPicPr>
          <p:cNvPr id="1659" name="Shape 165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660" name="Shape 1660"/>
          <p:cNvSpPr txBox="1"/>
          <p:nvPr/>
        </p:nvSpPr>
        <p:spPr>
          <a:xfrm>
            <a:off x="323850" y="1484312"/>
            <a:ext cx="8496299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alibri"/>
              <a:buAutoNum type="arabicPeriod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Count the lines of a log file.</a:t>
            </a:r>
          </a:p>
          <a:p>
            <a:pPr marL="1200150" marR="0" lvl="1" indent="-4635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–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be sure to load only “.log” files.</a:t>
            </a:r>
          </a:p>
          <a:p>
            <a:pPr marL="1200150" marR="0" lvl="1" indent="-4635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–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use Files.list(Paths.get(location)) to get a stream to the files.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48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4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4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4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public</a:t>
            </a:r>
            <a:r>
              <a:rPr lang="en-US" sz="14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Long findNumberOfLinesInFirstLog() </a:t>
            </a:r>
            <a:r>
              <a:rPr lang="en-US" sz="14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throws</a:t>
            </a:r>
            <a:r>
              <a:rPr lang="en-US" sz="14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IOException {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4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400" b="0" i="1" u="none" strike="noStrike" cap="none" baseline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	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	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	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	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}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4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ransition spd="slow">
    <p:cut/>
  </p:transition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5" name="Shape 1665"/>
          <p:cNvSpPr txBox="1"/>
          <p:nvPr/>
        </p:nvSpPr>
        <p:spPr>
          <a:xfrm>
            <a:off x="250825" y="2636836"/>
            <a:ext cx="8785225" cy="1655761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6" name="Shape 1666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Exercise – Apache logs analysis</a:t>
            </a:r>
          </a:p>
        </p:txBody>
      </p:sp>
      <p:pic>
        <p:nvPicPr>
          <p:cNvPr id="1667" name="Shape 166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668" name="Shape 1668"/>
          <p:cNvSpPr txBox="1"/>
          <p:nvPr/>
        </p:nvSpPr>
        <p:spPr>
          <a:xfrm>
            <a:off x="323850" y="1557337"/>
            <a:ext cx="8496299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1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Reminder!</a:t>
            </a: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1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Stream lines of all files of “txt“ type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4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Files.</a:t>
            </a:r>
            <a:r>
              <a:rPr lang="en-US" sz="14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list(Paths.get(</a:t>
            </a:r>
            <a:r>
              <a:rPr lang="en-US" sz="1400" b="0" i="1" u="none" strike="noStrike" cap="none" baseline="0">
                <a:solidFill>
                  <a:srgbClr val="0000C0"/>
                </a:solidFill>
                <a:latin typeface="Consolas"/>
                <a:ea typeface="Consolas"/>
                <a:cs typeface="Consolas"/>
                <a:sym typeface="Consolas"/>
              </a:rPr>
              <a:t>“/filesLocation”</a:t>
            </a:r>
            <a:r>
              <a:rPr lang="en-US" sz="14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.filter(</a:t>
            </a:r>
            <a:r>
              <a:rPr lang="en-US" sz="14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p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-&gt; </a:t>
            </a:r>
            <a:r>
              <a:rPr lang="en-US" sz="14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p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.toString().endsWith(</a:t>
            </a:r>
            <a:r>
              <a:rPr lang="en-US" sz="1400" b="0" i="1" u="none" strike="noStrike" cap="none" baseline="0">
                <a:solidFill>
                  <a:srgbClr val="0000C0"/>
                </a:solidFill>
                <a:latin typeface="Consolas"/>
                <a:ea typeface="Consolas"/>
                <a:cs typeface="Consolas"/>
                <a:sym typeface="Consolas"/>
              </a:rPr>
              <a:t>“txt”</a:t>
            </a:r>
            <a:r>
              <a:rPr lang="en-US" sz="14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.flatMap(Files.</a:t>
            </a:r>
            <a:r>
              <a:rPr lang="en-US" sz="14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lines(</a:t>
            </a:r>
            <a:r>
              <a:rPr lang="en-US" sz="1400" b="0" i="1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path</a:t>
            </a:r>
            <a:r>
              <a:rPr lang="en-US" sz="14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1400" b="0" i="1" u="none" strike="noStrike" cap="none" baseline="0">
                <a:solidFill>
                  <a:srgbClr val="0000C0"/>
                </a:solidFill>
                <a:latin typeface="Consolas"/>
                <a:ea typeface="Consolas"/>
                <a:cs typeface="Consolas"/>
                <a:sym typeface="Consolas"/>
              </a:rPr>
              <a:t>charset</a:t>
            </a:r>
            <a:r>
              <a:rPr lang="en-US" sz="14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.map(</a:t>
            </a:r>
            <a:r>
              <a:rPr lang="en-US" sz="14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::parse);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400" b="1" i="0" u="none" strike="noStrike" cap="none" baseline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101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p:transition spd="slow">
    <p:cut/>
  </p:transition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3" name="Shape 1673"/>
          <p:cNvSpPr txBox="1"/>
          <p:nvPr/>
        </p:nvSpPr>
        <p:spPr>
          <a:xfrm>
            <a:off x="157161" y="3789362"/>
            <a:ext cx="8785225" cy="2663824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4" name="Shape 1674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Exercise – Apache logs analysis</a:t>
            </a:r>
          </a:p>
        </p:txBody>
      </p:sp>
      <p:pic>
        <p:nvPicPr>
          <p:cNvPr id="1675" name="Shape 16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676" name="Shape 1676"/>
          <p:cNvSpPr txBox="1"/>
          <p:nvPr/>
        </p:nvSpPr>
        <p:spPr>
          <a:xfrm>
            <a:off x="323850" y="1484312"/>
            <a:ext cx="8496299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alibri"/>
              <a:buAutoNum type="arabicPeriod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Count the lines of a log file.</a:t>
            </a:r>
          </a:p>
          <a:p>
            <a:pPr marL="1200150" marR="0" lvl="1" indent="-4635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–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be sure to load only “.log” files.</a:t>
            </a:r>
          </a:p>
          <a:p>
            <a:pPr marL="1200150" marR="0" lvl="1" indent="-4635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–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use Files.list(Paths.get(location)) to get a stream to the files.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48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4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4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4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public</a:t>
            </a:r>
            <a:r>
              <a:rPr lang="en-US" sz="14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Long findNumberOfLinesInFirstLog() </a:t>
            </a:r>
            <a:r>
              <a:rPr lang="en-US" sz="14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throws</a:t>
            </a:r>
            <a:r>
              <a:rPr lang="en-US" sz="14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IOException {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4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4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	return</a:t>
            </a:r>
            <a:r>
              <a:rPr lang="en-US" sz="14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Files.</a:t>
            </a:r>
            <a:r>
              <a:rPr lang="en-US" sz="14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list(Paths.get(</a:t>
            </a:r>
            <a:r>
              <a:rPr lang="en-US" sz="1400" b="0" i="1" u="none" strike="noStrike" cap="none" baseline="0">
                <a:solidFill>
                  <a:srgbClr val="0000C0"/>
                </a:solidFill>
                <a:latin typeface="Consolas"/>
                <a:ea typeface="Consolas"/>
                <a:cs typeface="Consolas"/>
                <a:sym typeface="Consolas"/>
              </a:rPr>
              <a:t>loggingDir</a:t>
            </a:r>
            <a:r>
              <a:rPr lang="en-US" sz="14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	.filter(</a:t>
            </a:r>
            <a:r>
              <a:rPr lang="en-US" sz="14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p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-&gt; </a:t>
            </a:r>
            <a:r>
              <a:rPr lang="en-US" sz="14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p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.toString().endsWith(</a:t>
            </a:r>
            <a:r>
              <a:rPr lang="en-US" sz="1400" b="0" i="1" u="none" strike="noStrike" cap="none" baseline="0">
                <a:solidFill>
                  <a:srgbClr val="0000C0"/>
                </a:solidFill>
                <a:latin typeface="Consolas"/>
                <a:ea typeface="Consolas"/>
                <a:cs typeface="Consolas"/>
                <a:sym typeface="Consolas"/>
              </a:rPr>
              <a:t>LOG_EXT</a:t>
            </a:r>
            <a:r>
              <a:rPr lang="en-US" sz="14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	.limit(1)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	.flatMap(</a:t>
            </a:r>
            <a:r>
              <a:rPr lang="en-US" sz="14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::getLines)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	.count();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}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4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ransition spd="slow">
    <p:cut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 txBox="1"/>
          <p:nvPr/>
        </p:nvSpPr>
        <p:spPr>
          <a:xfrm>
            <a:off x="179386" y="2420936"/>
            <a:ext cx="8785225" cy="4248149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" name="Shape 208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Default Methods</a:t>
            </a:r>
          </a:p>
        </p:txBody>
      </p:sp>
      <p:pic>
        <p:nvPicPr>
          <p:cNvPr id="209" name="Shape 20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Shape 210"/>
          <p:cNvSpPr txBox="1"/>
          <p:nvPr/>
        </p:nvSpPr>
        <p:spPr>
          <a:xfrm>
            <a:off x="323850" y="1846261"/>
            <a:ext cx="8135936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Java 8 has a new feature:	Interfaces with default methods.</a:t>
            </a:r>
            <a:b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interface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A {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public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default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doSomething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() {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	System.</a:t>
            </a:r>
            <a:r>
              <a:rPr lang="en-US" sz="1200" b="0" i="1" u="none" strike="noStrike" cap="none" baseline="0">
                <a:solidFill>
                  <a:srgbClr val="0000C0"/>
                </a:solidFill>
                <a:latin typeface="Consolas"/>
                <a:ea typeface="Consolas"/>
                <a:cs typeface="Consolas"/>
                <a:sym typeface="Consolas"/>
              </a:rPr>
              <a:t>out</a:t>
            </a:r>
            <a:r>
              <a:rPr lang="en-US" sz="12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.println(</a:t>
            </a:r>
            <a:r>
              <a:rPr lang="en-US" sz="1200" b="0" i="1" u="none" strike="noStrike" cap="none" baseline="0">
                <a:solidFill>
                  <a:srgbClr val="2A00FF"/>
                </a:solidFill>
                <a:latin typeface="Consolas"/>
                <a:ea typeface="Consolas"/>
                <a:cs typeface="Consolas"/>
                <a:sym typeface="Consolas"/>
              </a:rPr>
              <a:t>"default implementation"</a:t>
            </a:r>
            <a:r>
              <a:rPr lang="en-US" sz="12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 sz="1200">
                <a:latin typeface="Consolas"/>
                <a:ea typeface="Consolas"/>
                <a:cs typeface="Consolas"/>
                <a:sym typeface="Consolas"/>
              </a:rPr>
              <a:t>}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Font typeface="Consolas"/>
              <a:buNone/>
            </a:pPr>
            <a:endParaRPr sz="1200" b="1">
              <a:solidFill>
                <a:srgbClr val="7F005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Student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implements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A {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onsolas"/>
              <a:buNone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2000" b="0" i="0" u="none" strike="noStrike" cap="none" baseline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lang="en-US"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static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main(String[]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args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Student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student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Student();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6A3E3E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	student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.doSomething();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211" name="Shape 211"/>
          <p:cNvCxnSpPr/>
          <p:nvPr/>
        </p:nvCxnSpPr>
        <p:spPr>
          <a:xfrm>
            <a:off x="179386" y="4076700"/>
            <a:ext cx="8785225" cy="0"/>
          </a:xfrm>
          <a:prstGeom prst="straightConnector1">
            <a:avLst/>
          </a:prstGeom>
          <a:noFill/>
          <a:ln w="9525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212" name="Shape 212"/>
          <p:cNvCxnSpPr/>
          <p:nvPr/>
        </p:nvCxnSpPr>
        <p:spPr>
          <a:xfrm>
            <a:off x="179386" y="5229225"/>
            <a:ext cx="8785225" cy="0"/>
          </a:xfrm>
          <a:prstGeom prst="straightConnector1">
            <a:avLst/>
          </a:prstGeom>
          <a:noFill/>
          <a:ln w="9525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213" name="Shape 213"/>
          <p:cNvSpPr txBox="1"/>
          <p:nvPr/>
        </p:nvSpPr>
        <p:spPr>
          <a:xfrm>
            <a:off x="4719637" y="4545012"/>
            <a:ext cx="3894136" cy="369886"/>
          </a:xfrm>
          <a:prstGeom prst="rect">
            <a:avLst/>
          </a:prstGeom>
          <a:noFill/>
          <a:ln w="9525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()</a:t>
            </a: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 implementation of A.doSomething</a:t>
            </a:r>
          </a:p>
        </p:txBody>
      </p:sp>
      <p:cxnSp>
        <p:nvCxnSpPr>
          <p:cNvPr id="214" name="Shape 214"/>
          <p:cNvCxnSpPr/>
          <p:nvPr/>
        </p:nvCxnSpPr>
        <p:spPr>
          <a:xfrm rot="10800000">
            <a:off x="2484437" y="4729162"/>
            <a:ext cx="2235199" cy="0"/>
          </a:xfrm>
          <a:prstGeom prst="straightConnector1">
            <a:avLst/>
          </a:prstGeom>
          <a:noFill/>
          <a:ln w="9525" cap="flat" cmpd="sng">
            <a:solidFill>
              <a:srgbClr val="552438"/>
            </a:solidFill>
            <a:prstDash val="solid"/>
            <a:miter/>
            <a:headEnd type="none" w="med" len="med"/>
            <a:tailEnd type="stealth" w="lg" len="lg"/>
          </a:ln>
        </p:spPr>
      </p:cxn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1" name="Shape 1681"/>
          <p:cNvSpPr txBox="1"/>
          <p:nvPr/>
        </p:nvSpPr>
        <p:spPr>
          <a:xfrm>
            <a:off x="157161" y="3830637"/>
            <a:ext cx="8785225" cy="3009899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2" name="Shape 1682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Exercise – Apache logs analysis</a:t>
            </a:r>
          </a:p>
        </p:txBody>
      </p:sp>
      <p:pic>
        <p:nvPicPr>
          <p:cNvPr id="1683" name="Shape 168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684" name="Shape 1684"/>
          <p:cNvSpPr txBox="1"/>
          <p:nvPr/>
        </p:nvSpPr>
        <p:spPr>
          <a:xfrm>
            <a:off x="323850" y="1198562"/>
            <a:ext cx="8496299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AutoNum type="arabicPeriod" startAt="2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Stream all log entries from all logs.</a:t>
            </a:r>
          </a:p>
          <a:p>
            <a:pPr marL="1200150" marR="0" lvl="1" indent="-4635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–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Use LogEntry.parse() method.</a:t>
            </a:r>
          </a:p>
          <a:p>
            <a:pPr marL="1200150" marR="0" lvl="1" indent="-4635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–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If parse fails it returns null – don’t add it to the final stream.</a:t>
            </a:r>
          </a:p>
          <a:p>
            <a:pPr marL="1200150" marR="0" lvl="1" indent="-4635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–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For your convinience, you can catch Exception and throw RuntimeException</a:t>
            </a:r>
            <a: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148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4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public</a:t>
            </a:r>
            <a:r>
              <a:rPr lang="en-US" sz="14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Stream&lt;LogEntry&gt; streamLogs() {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4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	try</a:t>
            </a:r>
            <a:r>
              <a:rPr lang="en-US" sz="14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4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		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	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	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	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	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} </a:t>
            </a:r>
            <a:r>
              <a:rPr lang="en-US" sz="14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catch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(Exception </a:t>
            </a:r>
            <a:r>
              <a:rPr lang="en-US" sz="14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e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4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		throw</a:t>
            </a:r>
            <a:r>
              <a:rPr lang="en-US" sz="14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US" sz="14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RuntimeException();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}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</p:spTree>
  </p:cSld>
  <p:clrMapOvr>
    <a:masterClrMapping/>
  </p:clrMapOvr>
  <p:transition spd="slow">
    <p:cut/>
  </p:transition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" name="Shape 1689"/>
          <p:cNvSpPr txBox="1"/>
          <p:nvPr/>
        </p:nvSpPr>
        <p:spPr>
          <a:xfrm>
            <a:off x="157161" y="3830637"/>
            <a:ext cx="8785225" cy="3009899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0" name="Shape 1690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Exercise – Apache logs analysis</a:t>
            </a:r>
          </a:p>
        </p:txBody>
      </p:sp>
      <p:pic>
        <p:nvPicPr>
          <p:cNvPr id="1691" name="Shape 169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692" name="Shape 1692"/>
          <p:cNvSpPr txBox="1"/>
          <p:nvPr/>
        </p:nvSpPr>
        <p:spPr>
          <a:xfrm>
            <a:off x="323850" y="1198562"/>
            <a:ext cx="8496299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AutoNum type="arabicPeriod" startAt="2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Stream all log entries from all logs.</a:t>
            </a:r>
          </a:p>
          <a:p>
            <a:pPr marL="1200150" marR="0" lvl="1" indent="-4635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–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Use LogEntry.parse() method.</a:t>
            </a:r>
          </a:p>
          <a:p>
            <a:pPr marL="1200150" marR="0" lvl="1" indent="-4635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–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If parse fails it returns null – don’t add it to the final stream.</a:t>
            </a:r>
          </a:p>
          <a:p>
            <a:pPr marL="1200150" marR="0" lvl="1" indent="-4635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–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For your convinience, you can catch Exception and throw RuntimeException</a:t>
            </a:r>
            <a: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148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4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public</a:t>
            </a:r>
            <a:r>
              <a:rPr lang="en-US" sz="14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Stream&lt;LogEntry&gt; streamLogs() {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4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	try</a:t>
            </a:r>
            <a:r>
              <a:rPr lang="en-US" sz="14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4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		return</a:t>
            </a:r>
            <a:r>
              <a:rPr lang="en-US" sz="14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Files.</a:t>
            </a:r>
            <a:r>
              <a:rPr lang="en-US" sz="14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list(Paths.get(</a:t>
            </a:r>
            <a:r>
              <a:rPr lang="en-US" sz="1400" b="0" i="1" u="none" strike="noStrike" cap="none" baseline="0">
                <a:solidFill>
                  <a:srgbClr val="0000C0"/>
                </a:solidFill>
                <a:latin typeface="Consolas"/>
                <a:ea typeface="Consolas"/>
                <a:cs typeface="Consolas"/>
                <a:sym typeface="Consolas"/>
              </a:rPr>
              <a:t>loggingDir</a:t>
            </a:r>
            <a:r>
              <a:rPr lang="en-US" sz="14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		.filter(</a:t>
            </a:r>
            <a:r>
              <a:rPr lang="en-US" sz="14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p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-&gt; </a:t>
            </a:r>
            <a:r>
              <a:rPr lang="en-US" sz="14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p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.toString().endsWith</a:t>
            </a:r>
            <a:r>
              <a:rPr lang="en-US" sz="14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400" b="1" i="1" u="none" strike="noStrike" cap="none" baseline="0">
                <a:solidFill>
                  <a:srgbClr val="0000C0"/>
                </a:solidFill>
                <a:latin typeface="Consolas"/>
                <a:ea typeface="Consolas"/>
                <a:cs typeface="Consolas"/>
                <a:sym typeface="Consolas"/>
              </a:rPr>
              <a:t>LOG_EXT</a:t>
            </a:r>
            <a:r>
              <a:rPr lang="en-US" sz="1400" b="1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		.flatMap(</a:t>
            </a:r>
            <a:r>
              <a:rPr lang="en-US" sz="14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::getLines)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		.map(LogEntry::</a:t>
            </a:r>
            <a:r>
              <a:rPr lang="en-US" sz="14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parse)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		.filter(</a:t>
            </a:r>
            <a:r>
              <a:rPr lang="en-US" sz="14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le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-&gt; </a:t>
            </a:r>
            <a:r>
              <a:rPr lang="en-US" sz="14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le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!= </a:t>
            </a:r>
            <a:r>
              <a:rPr lang="en-US" sz="14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null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} </a:t>
            </a:r>
            <a:r>
              <a:rPr lang="en-US" sz="14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catch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(Exception </a:t>
            </a:r>
            <a:r>
              <a:rPr lang="en-US" sz="14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e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4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		throw</a:t>
            </a:r>
            <a:r>
              <a:rPr lang="en-US" sz="14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US" sz="14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RuntimeException();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}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</p:spTree>
  </p:cSld>
  <p:clrMapOvr>
    <a:masterClrMapping/>
  </p:clrMapOvr>
  <p:transition spd="slow">
    <p:cut/>
  </p:transition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Shape 1697"/>
          <p:cNvSpPr txBox="1"/>
          <p:nvPr/>
        </p:nvSpPr>
        <p:spPr>
          <a:xfrm>
            <a:off x="157161" y="3789362"/>
            <a:ext cx="8785225" cy="2592387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8" name="Shape 1698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Exercise – Apache logs analysis</a:t>
            </a:r>
          </a:p>
        </p:txBody>
      </p:sp>
      <p:pic>
        <p:nvPicPr>
          <p:cNvPr id="1699" name="Shape 169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700" name="Shape 1700"/>
          <p:cNvSpPr txBox="1"/>
          <p:nvPr/>
        </p:nvSpPr>
        <p:spPr>
          <a:xfrm>
            <a:off x="323850" y="1198562"/>
            <a:ext cx="8496299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3.    Find all errors.</a:t>
            </a:r>
          </a:p>
          <a:p>
            <a:pPr marL="1200150" marR="0" lvl="1" indent="-4635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–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Use streamLogs() method.</a:t>
            </a:r>
          </a:p>
          <a:p>
            <a:pPr marL="1200150" marR="0" lvl="1" indent="-4635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–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Errors has response code 500 or greater.</a:t>
            </a:r>
          </a:p>
          <a:p>
            <a:pPr marL="1200150" marR="0" lvl="1" indent="-3365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203200" algn="l" rtl="0">
              <a:lnSpc>
                <a:spcPct val="100000"/>
              </a:lnSpc>
              <a:spcBef>
                <a:spcPts val="18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2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4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public</a:t>
            </a:r>
            <a:r>
              <a:rPr lang="en-US" sz="14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List&lt;LogEntry&gt; findAllErrorLogs() {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4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	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	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onsolas"/>
              <a:buNone/>
            </a:pPr>
            <a:r>
              <a:rPr lang="en-US" sz="1400" b="0" i="0" u="none" strike="noStrike" cap="none" baseline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}</a:t>
            </a:r>
          </a:p>
        </p:txBody>
      </p:sp>
    </p:spTree>
  </p:cSld>
  <p:clrMapOvr>
    <a:masterClrMapping/>
  </p:clrMapOvr>
  <p:transition spd="slow">
    <p:cut/>
  </p:transition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5" name="Shape 1705"/>
          <p:cNvSpPr txBox="1"/>
          <p:nvPr/>
        </p:nvSpPr>
        <p:spPr>
          <a:xfrm>
            <a:off x="157161" y="3789362"/>
            <a:ext cx="8785225" cy="2592387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6" name="Shape 1706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Exercise – Apache logs analysis</a:t>
            </a:r>
          </a:p>
        </p:txBody>
      </p:sp>
      <p:pic>
        <p:nvPicPr>
          <p:cNvPr id="1707" name="Shape 170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708" name="Shape 1708"/>
          <p:cNvSpPr txBox="1"/>
          <p:nvPr/>
        </p:nvSpPr>
        <p:spPr>
          <a:xfrm>
            <a:off x="323850" y="1198562"/>
            <a:ext cx="8496299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3.    Find all errors.</a:t>
            </a:r>
          </a:p>
          <a:p>
            <a:pPr marL="1200150" marR="0" lvl="1" indent="-4635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–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Use streamLogs() method.</a:t>
            </a:r>
          </a:p>
          <a:p>
            <a:pPr marL="1200150" marR="0" lvl="1" indent="-4635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–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Errors has response code 500 or greater.</a:t>
            </a:r>
          </a:p>
          <a:p>
            <a:pPr marL="1200150" marR="0" lvl="1" indent="-3365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203200" algn="l" rtl="0">
              <a:lnSpc>
                <a:spcPct val="100000"/>
              </a:lnSpc>
              <a:spcBef>
                <a:spcPts val="18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2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4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public</a:t>
            </a:r>
            <a:r>
              <a:rPr lang="en-US" sz="14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List&lt;LogEntry&gt; findAllErrorLogs() {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4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4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	return</a:t>
            </a:r>
            <a:r>
              <a:rPr lang="en-US" sz="14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streamLogs()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	.filter((</a:t>
            </a:r>
            <a:r>
              <a:rPr lang="en-US" sz="14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le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-&gt; </a:t>
            </a:r>
            <a:r>
              <a:rPr lang="en-US" sz="14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le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.getResponse() &gt;= 500)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	.collect(</a:t>
            </a:r>
            <a:r>
              <a:rPr lang="en-US" sz="14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toList());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onsolas"/>
              <a:buNone/>
            </a:pPr>
            <a:r>
              <a:rPr lang="en-US" sz="1400" b="0" i="0" u="none" strike="noStrike" cap="none" baseline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}</a:t>
            </a:r>
          </a:p>
        </p:txBody>
      </p:sp>
    </p:spTree>
  </p:cSld>
  <p:clrMapOvr>
    <a:masterClrMapping/>
  </p:clrMapOvr>
  <p:transition spd="slow">
    <p:cut/>
  </p:transition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3" name="Shape 1713"/>
          <p:cNvSpPr txBox="1"/>
          <p:nvPr/>
        </p:nvSpPr>
        <p:spPr>
          <a:xfrm>
            <a:off x="157161" y="3797300"/>
            <a:ext cx="8785200" cy="2736899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4" name="Shape 1714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Exercise – Apache logs analysis</a:t>
            </a:r>
          </a:p>
        </p:txBody>
      </p:sp>
      <p:pic>
        <p:nvPicPr>
          <p:cNvPr id="1715" name="Shape 17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716" name="Shape 1716"/>
          <p:cNvSpPr txBox="1"/>
          <p:nvPr/>
        </p:nvSpPr>
        <p:spPr>
          <a:xfrm>
            <a:off x="323850" y="1198562"/>
            <a:ext cx="8496299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4.    Get last 10 errors.</a:t>
            </a:r>
          </a:p>
          <a:p>
            <a:pPr marL="1200150" marR="0" lvl="1" indent="-4635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–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Logs are not sorted.</a:t>
            </a:r>
          </a:p>
          <a:p>
            <a:pPr marL="1200150" marR="0" lvl="1" indent="-4635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–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Last 10 Errors can be listed in one file or maybe in all of them.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(Use the the logEntry dateTime)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152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6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br>
              <a:rPr lang="en-US" sz="16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6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US" sz="16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List&lt;LogEntry&gt; findLast10ErrorLogs() {</a:t>
            </a:r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600" b="0" i="0" u="none" strike="noStrike" cap="none" baseline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600" b="0" i="0" u="none" strike="noStrike" cap="none" baseline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lang="en-US" sz="1600" b="0" i="0" u="none" strike="noStrike" cap="none" baseline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600" b="0" i="0" u="none" strike="noStrike" cap="none" baseline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600" b="0" i="1" u="none" strike="noStrike" cap="none" baseline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600"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marL="0" marR="0" lvl="0" indent="2032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2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1200150" marR="0" lvl="1" indent="-4635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ransition spd="slow">
    <p:cut/>
  </p:transition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1" name="Shape 1721"/>
          <p:cNvSpPr txBox="1"/>
          <p:nvPr/>
        </p:nvSpPr>
        <p:spPr>
          <a:xfrm>
            <a:off x="157161" y="3797300"/>
            <a:ext cx="8785200" cy="2736899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2" name="Shape 1722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Exercise – Apache logs analysis</a:t>
            </a:r>
          </a:p>
        </p:txBody>
      </p:sp>
      <p:pic>
        <p:nvPicPr>
          <p:cNvPr id="1723" name="Shape 17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724" name="Shape 1724"/>
          <p:cNvSpPr txBox="1"/>
          <p:nvPr/>
        </p:nvSpPr>
        <p:spPr>
          <a:xfrm>
            <a:off x="323850" y="1198562"/>
            <a:ext cx="8496299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4.    Get last 10 errors.</a:t>
            </a:r>
          </a:p>
          <a:p>
            <a:pPr marL="1200150" marR="0" lvl="1" indent="-4635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–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Logs are not sorted.</a:t>
            </a:r>
          </a:p>
          <a:p>
            <a:pPr marL="1200150" marR="0" lvl="1" indent="-4635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–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Last 10 Errors can be listed in one file or maybe in all of them.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(Use the the logEntry dateTime)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152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6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br>
              <a:rPr lang="en-US" sz="16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6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US" sz="16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List&lt;LogEntry&gt; findLast10ErrorLogs() {</a:t>
            </a:r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6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     return</a:t>
            </a: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streamLogs()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.filter((</a:t>
            </a:r>
            <a:r>
              <a:rPr lang="en-US" sz="16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le</a:t>
            </a: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-&gt; </a:t>
            </a:r>
            <a:r>
              <a:rPr lang="en-US" sz="16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le</a:t>
            </a: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.getResponse() &gt;= 500)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.sorted((</a:t>
            </a:r>
            <a:r>
              <a:rPr lang="en-US" sz="16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le1</a:t>
            </a: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16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le2</a:t>
            </a: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-&gt;</a:t>
            </a:r>
            <a:b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	</a:t>
            </a:r>
            <a:r>
              <a:rPr lang="en-US" sz="16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le2</a:t>
            </a: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.getDateTime().compareTo(</a:t>
            </a:r>
            <a:r>
              <a:rPr lang="en-US" sz="16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le1</a:t>
            </a: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.getDateTime()))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.limit(10)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.collect(</a:t>
            </a:r>
            <a:r>
              <a:rPr lang="en-US" sz="16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toList());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600"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marL="0" marR="0" lvl="0" indent="2032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2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1200150" marR="0" lvl="1" indent="-4635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ransition spd="slow">
    <p:cut/>
  </p:transition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Shape 1729"/>
          <p:cNvSpPr txBox="1"/>
          <p:nvPr/>
        </p:nvSpPr>
        <p:spPr>
          <a:xfrm>
            <a:off x="157161" y="3644900"/>
            <a:ext cx="8785225" cy="273685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0" name="Shape 1730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Exercise – Apache logs analysis</a:t>
            </a:r>
          </a:p>
        </p:txBody>
      </p:sp>
      <p:pic>
        <p:nvPicPr>
          <p:cNvPr id="1731" name="Shape 17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Shape 1732"/>
          <p:cNvSpPr txBox="1"/>
          <p:nvPr/>
        </p:nvSpPr>
        <p:spPr>
          <a:xfrm>
            <a:off x="323850" y="1198562"/>
            <a:ext cx="8496299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4.    Get last 10 errors.</a:t>
            </a:r>
          </a:p>
          <a:p>
            <a:pPr marL="1200150" marR="0" lvl="1" indent="-4635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–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Logs are not sorted.</a:t>
            </a:r>
          </a:p>
          <a:p>
            <a:pPr marL="1200150" marR="0" lvl="1" indent="-4635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–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Last 10 Errors can be listed in one file or maybe in all of them.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52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6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br>
              <a:rPr lang="en-US" sz="16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6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US" sz="16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List&lt;LogEntry&gt; findLast10ErrorLogs() {</a:t>
            </a:r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6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     return</a:t>
            </a: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streamLogs()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.filter((</a:t>
            </a:r>
            <a:r>
              <a:rPr lang="en-US" sz="16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le</a:t>
            </a: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-&gt; </a:t>
            </a:r>
            <a:r>
              <a:rPr lang="en-US" sz="16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le</a:t>
            </a: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.getResponse() &gt;= 500)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.sorted(Comparator.comparing(LogEntry::getDateTime).reversed())</a:t>
            </a:r>
            <a:b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.limit(10)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.collect(</a:t>
            </a:r>
            <a:r>
              <a:rPr lang="en-US" sz="16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toList());</a:t>
            </a:r>
            <a:br>
              <a:rPr lang="en-US" sz="16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lang="en-US" sz="1600" b="0" i="1" u="none" strike="noStrike" cap="none" baseline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600"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marL="0" marR="0" lvl="0" indent="2032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2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1200150" marR="0" lvl="1" indent="-4635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ransition spd="slow">
    <p:cut/>
  </p:transition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7" name="Shape 1737"/>
          <p:cNvSpPr txBox="1"/>
          <p:nvPr/>
        </p:nvSpPr>
        <p:spPr>
          <a:xfrm>
            <a:off x="157161" y="3797300"/>
            <a:ext cx="8785200" cy="2736899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8" name="Shape 1738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Exercise – Apache logs analysis</a:t>
            </a:r>
          </a:p>
        </p:txBody>
      </p:sp>
      <p:pic>
        <p:nvPicPr>
          <p:cNvPr id="1739" name="Shape 17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740" name="Shape 1740"/>
          <p:cNvSpPr txBox="1"/>
          <p:nvPr/>
        </p:nvSpPr>
        <p:spPr>
          <a:xfrm>
            <a:off x="323850" y="1198562"/>
            <a:ext cx="8496299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4.    Get last 10 errors.</a:t>
            </a:r>
          </a:p>
          <a:p>
            <a:pPr marL="1200150" marR="0" lvl="1" indent="-4635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–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Logs are not sorted.</a:t>
            </a:r>
          </a:p>
          <a:p>
            <a:pPr marL="1200150" marR="0" lvl="1" indent="-4635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–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Last 10 Errors can be listed in one file or maybe in all of them.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52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6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br>
              <a:rPr lang="en-US" sz="16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6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US" sz="16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List&lt;LogEntry&gt; findLast10ErrorLogs() {</a:t>
            </a:r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6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     return</a:t>
            </a: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streamLogs()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.filter((</a:t>
            </a:r>
            <a:r>
              <a:rPr lang="en-US" sz="16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le</a:t>
            </a: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-&gt; </a:t>
            </a:r>
            <a:r>
              <a:rPr lang="en-US" sz="16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le</a:t>
            </a: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.getResponse() &gt;= 500)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.sorted(Comparator.comparing(LogEntry::getDateTime).reversed())</a:t>
            </a:r>
            <a:b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.limit(10)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.collect(</a:t>
            </a:r>
            <a:r>
              <a:rPr lang="en-US" sz="16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toList());</a:t>
            </a:r>
            <a:br>
              <a:rPr lang="en-US" sz="16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lang="en-US" sz="1600" b="0" i="1" u="none" strike="noStrike" cap="none" baseline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</a:p>
          <a:p>
            <a:pPr marL="0" marR="0" lvl="0" indent="2032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2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1200150" marR="0" lvl="1" indent="-4635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41" name="Shape 1741"/>
          <p:cNvSpPr txBox="1"/>
          <p:nvPr/>
        </p:nvSpPr>
        <p:spPr>
          <a:xfrm>
            <a:off x="1249501" y="5041800"/>
            <a:ext cx="7056299" cy="368400"/>
          </a:xfrm>
          <a:prstGeom prst="rect">
            <a:avLst/>
          </a:prstGeom>
          <a:noFill/>
          <a:ln w="9525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2" name="Shape 1742"/>
          <p:cNvSpPr txBox="1"/>
          <p:nvPr/>
        </p:nvSpPr>
        <p:spPr>
          <a:xfrm>
            <a:off x="4826000" y="5661025"/>
            <a:ext cx="3286124" cy="369886"/>
          </a:xfrm>
          <a:prstGeom prst="rect">
            <a:avLst/>
          </a:prstGeom>
          <a:noFill/>
          <a:ln w="9525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Pre-created comparing function</a:t>
            </a:r>
          </a:p>
        </p:txBody>
      </p:sp>
      <p:cxnSp>
        <p:nvCxnSpPr>
          <p:cNvPr id="1743" name="Shape 1743"/>
          <p:cNvCxnSpPr/>
          <p:nvPr/>
        </p:nvCxnSpPr>
        <p:spPr>
          <a:xfrm rot="10800000">
            <a:off x="6206862" y="5341825"/>
            <a:ext cx="262199" cy="319199"/>
          </a:xfrm>
          <a:prstGeom prst="straightConnector1">
            <a:avLst/>
          </a:prstGeom>
          <a:noFill/>
          <a:ln w="9525" cap="flat" cmpd="sng">
            <a:solidFill>
              <a:srgbClr val="552438"/>
            </a:solidFill>
            <a:prstDash val="solid"/>
            <a:miter/>
            <a:headEnd type="none" w="med" len="med"/>
            <a:tailEnd type="stealth" w="lg" len="lg"/>
          </a:ln>
        </p:spPr>
      </p:cxnSp>
    </p:spTree>
  </p:cSld>
  <p:clrMapOvr>
    <a:masterClrMapping/>
  </p:clrMapOvr>
  <p:transition spd="slow">
    <p:cut/>
  </p:transition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8" name="Shape 1748"/>
          <p:cNvSpPr txBox="1"/>
          <p:nvPr/>
        </p:nvSpPr>
        <p:spPr>
          <a:xfrm>
            <a:off x="157161" y="2852736"/>
            <a:ext cx="8785225" cy="3529012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9" name="Shape 1749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Exercise – Apache logs analysis</a:t>
            </a:r>
          </a:p>
        </p:txBody>
      </p:sp>
      <p:pic>
        <p:nvPicPr>
          <p:cNvPr id="1750" name="Shape 17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751" name="Shape 1751"/>
          <p:cNvSpPr txBox="1"/>
          <p:nvPr/>
        </p:nvSpPr>
        <p:spPr>
          <a:xfrm>
            <a:off x="323850" y="1414462"/>
            <a:ext cx="8496299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5.    Were there any empty responses?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	empty response -&gt; no bytes sent.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148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400" b="1" i="0" u="none" strike="noStrike" cap="none" baseline="0">
              <a:solidFill>
                <a:srgbClr val="7F005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400" b="1" i="0" u="none" strike="noStrike" cap="none" baseline="0">
              <a:solidFill>
                <a:srgbClr val="7F005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400" b="1" i="0" u="none" strike="noStrike" cap="none" baseline="0">
              <a:solidFill>
                <a:srgbClr val="7F005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4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Public boolean 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wereThereEmptyResponses() {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4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</a:t>
            </a:r>
            <a:b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b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lang="en-US" sz="1400" b="0" i="0" u="none" strike="noStrike" cap="none" baseline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2032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2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742950" marR="0" lvl="1" indent="-63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ransition spd="slow">
    <p:cut/>
  </p:transition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6" name="Shape 1756"/>
          <p:cNvSpPr txBox="1"/>
          <p:nvPr/>
        </p:nvSpPr>
        <p:spPr>
          <a:xfrm>
            <a:off x="157161" y="2852736"/>
            <a:ext cx="8785225" cy="3529012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7" name="Shape 1757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Exercise – Apache logs analysis</a:t>
            </a:r>
          </a:p>
        </p:txBody>
      </p:sp>
      <p:pic>
        <p:nvPicPr>
          <p:cNvPr id="1758" name="Shape 175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759" name="Shape 1759"/>
          <p:cNvSpPr txBox="1"/>
          <p:nvPr/>
        </p:nvSpPr>
        <p:spPr>
          <a:xfrm>
            <a:off x="323850" y="1414462"/>
            <a:ext cx="8496299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5.    Were there any empty responses?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	empty response -&gt; no bytes sent.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148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400" b="1" i="0" u="none" strike="noStrike" cap="none" baseline="0">
              <a:solidFill>
                <a:srgbClr val="7F005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400" b="1" i="0" u="none" strike="noStrike" cap="none" baseline="0">
              <a:solidFill>
                <a:srgbClr val="7F005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400" b="1" i="0" u="none" strike="noStrike" cap="none" baseline="0">
              <a:solidFill>
                <a:srgbClr val="7F005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4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Public boolean 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wereThereEmptyResponses() {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4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 sz="14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 return 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streamLogs().anyMatch( le -&gt; le.getBytesSent() == 0);	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</a:t>
            </a:r>
            <a:b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b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lang="en-US" sz="1400" b="0" i="0" u="none" strike="noStrike" cap="none" baseline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2032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2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742950" marR="0" lvl="1" indent="-63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ransition spd="slow">
    <p:cut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Default Methods</a:t>
            </a:r>
          </a:p>
        </p:txBody>
      </p:sp>
      <p:pic>
        <p:nvPicPr>
          <p:cNvPr id="220" name="Shape 2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Shape 221"/>
          <p:cNvSpPr txBox="1"/>
          <p:nvPr/>
        </p:nvSpPr>
        <p:spPr>
          <a:xfrm>
            <a:off x="323850" y="1628775"/>
            <a:ext cx="8135936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An interface method with a default implementation is called:</a:t>
            </a:r>
            <a:b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1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Defender-method</a:t>
            </a: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or </a:t>
            </a:r>
            <a:r>
              <a:rPr lang="en-US" sz="2000" b="1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Virtual extension method</a:t>
            </a: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r>
              <a:rPr lang="en-US" sz="16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br>
              <a:rPr lang="en-US" sz="16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1600" b="0" i="0" u="none" strike="noStrike" cap="none" baseline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4" name="Shape 1764"/>
          <p:cNvSpPr txBox="1"/>
          <p:nvPr/>
        </p:nvSpPr>
        <p:spPr>
          <a:xfrm>
            <a:off x="157161" y="2852736"/>
            <a:ext cx="8785225" cy="3529012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5" name="Shape 1765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Exercise – Apache logs analysis</a:t>
            </a:r>
          </a:p>
        </p:txBody>
      </p:sp>
      <p:pic>
        <p:nvPicPr>
          <p:cNvPr id="1766" name="Shape 176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Shape 1767"/>
          <p:cNvSpPr txBox="1"/>
          <p:nvPr/>
        </p:nvSpPr>
        <p:spPr>
          <a:xfrm>
            <a:off x="323850" y="1414462"/>
            <a:ext cx="8496299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6.    Were there any requests after 1995?</a:t>
            </a:r>
          </a:p>
          <a:p>
            <a:pPr marL="0" marR="0" lvl="0" indent="0" algn="l" rtl="0">
              <a:lnSpc>
                <a:spcPct val="100000"/>
              </a:lnSpc>
              <a:spcBef>
                <a:spcPts val="152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600" b="1" i="0" u="none" strike="noStrike" cap="none" baseline="0">
              <a:solidFill>
                <a:srgbClr val="7F005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400" b="1" i="0" u="none" strike="noStrike" cap="none" baseline="0">
              <a:solidFill>
                <a:srgbClr val="7F005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400" b="1" i="0" u="none" strike="noStrike" cap="none" baseline="0">
              <a:solidFill>
                <a:srgbClr val="7F005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400" b="1" i="0" u="none" strike="noStrike" cap="none" baseline="0">
              <a:solidFill>
                <a:srgbClr val="7F005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4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Public boolean 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wereThereEmptyResponses() {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4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 sz="14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</a:t>
            </a:r>
            <a:b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b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lang="en-US" sz="1400" b="0" i="0" u="none" strike="noStrike" cap="none" baseline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2032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2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742950" marR="0" lvl="1" indent="-63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ransition spd="slow">
    <p:cut/>
  </p:transition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2" name="Shape 1772"/>
          <p:cNvSpPr txBox="1"/>
          <p:nvPr/>
        </p:nvSpPr>
        <p:spPr>
          <a:xfrm>
            <a:off x="157161" y="2852736"/>
            <a:ext cx="8785225" cy="3529012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3" name="Shape 1773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Exercise – Apache logs analysis</a:t>
            </a:r>
          </a:p>
        </p:txBody>
      </p:sp>
      <p:pic>
        <p:nvPicPr>
          <p:cNvPr id="1774" name="Shape 177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775" name="Shape 1775"/>
          <p:cNvSpPr txBox="1"/>
          <p:nvPr/>
        </p:nvSpPr>
        <p:spPr>
          <a:xfrm>
            <a:off x="323850" y="1414462"/>
            <a:ext cx="8496299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6.    Were there any requests after 1995?</a:t>
            </a:r>
          </a:p>
          <a:p>
            <a:pPr marL="0" marR="0" lvl="0" indent="0" algn="l" rtl="0">
              <a:lnSpc>
                <a:spcPct val="100000"/>
              </a:lnSpc>
              <a:spcBef>
                <a:spcPts val="152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600" b="1" i="0" u="none" strike="noStrike" cap="none" baseline="0">
              <a:solidFill>
                <a:srgbClr val="7F005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400" b="1" i="0" u="none" strike="noStrike" cap="none" baseline="0">
              <a:solidFill>
                <a:srgbClr val="7F005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400" b="1" i="0" u="none" strike="noStrike" cap="none" baseline="0">
              <a:solidFill>
                <a:srgbClr val="7F005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400" b="1" i="0" u="none" strike="noStrike" cap="none" baseline="0">
              <a:solidFill>
                <a:srgbClr val="7F005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4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Public boolean 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wereThereEmptyResponses() {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4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 sz="14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 return 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streamLogs().anyMatch( le -&gt; le.getDate.getYear() &gt; 1995);	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</a:t>
            </a:r>
            <a:b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b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lang="en-US" sz="1400" b="0" i="0" u="none" strike="noStrike" cap="none" baseline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2032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2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742950" marR="0" lvl="1" indent="-63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ransition spd="slow">
    <p:cut/>
  </p:transition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0" name="Shape 1780"/>
          <p:cNvSpPr txBox="1"/>
          <p:nvPr/>
        </p:nvSpPr>
        <p:spPr>
          <a:xfrm>
            <a:off x="157161" y="2852736"/>
            <a:ext cx="8785225" cy="3529012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1" name="Shape 1781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Exercise – Apache logs analysis</a:t>
            </a:r>
          </a:p>
        </p:txBody>
      </p:sp>
      <p:pic>
        <p:nvPicPr>
          <p:cNvPr id="1782" name="Shape 178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783" name="Shape 1783"/>
          <p:cNvSpPr txBox="1"/>
          <p:nvPr/>
        </p:nvSpPr>
        <p:spPr>
          <a:xfrm>
            <a:off x="323850" y="1414462"/>
            <a:ext cx="8496299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7.    Create a method to check if there any entries that fits a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	condition.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152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600" b="1" i="0" u="none" strike="noStrike" cap="none" baseline="0">
              <a:solidFill>
                <a:srgbClr val="7F005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400" b="1" i="0" u="none" strike="noStrike" cap="none" baseline="0">
              <a:solidFill>
                <a:srgbClr val="7F005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400" b="1" i="0" u="none" strike="noStrike" cap="none" baseline="0">
              <a:solidFill>
                <a:srgbClr val="7F005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400" b="1" i="0" u="none" strike="noStrike" cap="none" baseline="0">
              <a:solidFill>
                <a:srgbClr val="7F005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4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Public boolean 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wereThere(Predicate&lt;LogEntry&gt; predicate) {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4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 sz="14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</a:t>
            </a:r>
            <a:b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b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lang="en-US" sz="1400" b="0" i="0" u="none" strike="noStrike" cap="none" baseline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2032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2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742950" marR="0" lvl="1" indent="-63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84" name="Shape 1784"/>
          <p:cNvSpPr txBox="1"/>
          <p:nvPr/>
        </p:nvSpPr>
        <p:spPr>
          <a:xfrm>
            <a:off x="2873375" y="3644900"/>
            <a:ext cx="2879724" cy="360362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cut/>
  </p:transition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9" name="Shape 1789"/>
          <p:cNvSpPr txBox="1"/>
          <p:nvPr/>
        </p:nvSpPr>
        <p:spPr>
          <a:xfrm>
            <a:off x="157161" y="2852736"/>
            <a:ext cx="8785225" cy="3529012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0" name="Shape 1790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Exercise – Apache logs analysis</a:t>
            </a:r>
          </a:p>
        </p:txBody>
      </p:sp>
      <p:pic>
        <p:nvPicPr>
          <p:cNvPr id="1791" name="Shape 179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792" name="Shape 1792"/>
          <p:cNvSpPr txBox="1"/>
          <p:nvPr/>
        </p:nvSpPr>
        <p:spPr>
          <a:xfrm>
            <a:off x="323850" y="1414462"/>
            <a:ext cx="8496299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7.    Create a method to check if there any entries that fits some 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	condition.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152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600" b="1" i="0" u="none" strike="noStrike" cap="none" baseline="0">
              <a:solidFill>
                <a:srgbClr val="7F005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400" b="1" i="0" u="none" strike="noStrike" cap="none" baseline="0">
              <a:solidFill>
                <a:srgbClr val="7F005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400" b="1" i="0" u="none" strike="noStrike" cap="none" baseline="0">
              <a:solidFill>
                <a:srgbClr val="7F005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400" b="1" i="0" u="none" strike="noStrike" cap="none" baseline="0">
              <a:solidFill>
                <a:srgbClr val="7F005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4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Public boolean 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wereThere(Predicate&lt;LogEntry&gt; predicate) {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4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 sz="14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 return 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streamLogs().anyMatch(predicate);	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</a:t>
            </a:r>
            <a:b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b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lang="en-US" sz="1400" b="0" i="0" u="none" strike="noStrike" cap="none" baseline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2032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2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742950" marR="0" lvl="1" indent="-63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ransition spd="slow">
    <p:cut/>
  </p:transition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7" name="Shape 1797"/>
          <p:cNvSpPr txBox="1"/>
          <p:nvPr/>
        </p:nvSpPr>
        <p:spPr>
          <a:xfrm>
            <a:off x="157161" y="2349500"/>
            <a:ext cx="8785225" cy="4032249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8" name="Shape 1798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Exercise – Apache logs analysis</a:t>
            </a:r>
          </a:p>
        </p:txBody>
      </p:sp>
      <p:pic>
        <p:nvPicPr>
          <p:cNvPr id="1799" name="Shape 179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800" name="Shape 1800"/>
          <p:cNvSpPr txBox="1"/>
          <p:nvPr/>
        </p:nvSpPr>
        <p:spPr>
          <a:xfrm>
            <a:off x="323850" y="1198562"/>
            <a:ext cx="8496299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8.    Map all log entries by dates.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152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600" b="1" i="0" u="none" strike="noStrike" cap="none" baseline="0">
              <a:solidFill>
                <a:srgbClr val="7F005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889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4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4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public</a:t>
            </a:r>
            <a:r>
              <a:rPr lang="en-US" sz="14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Map&lt;LocalDate, List&lt;LogEntry&gt;&gt; mapByDates() {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4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4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	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4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}</a:t>
            </a:r>
            <a:b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lang="en-US" sz="1400" b="0" i="0" u="none" strike="noStrike" cap="none" baseline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2032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2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742950" marR="0" lvl="1" indent="-63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ransition spd="slow">
    <p:cut/>
  </p:transition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5" name="Shape 1805"/>
          <p:cNvSpPr txBox="1"/>
          <p:nvPr/>
        </p:nvSpPr>
        <p:spPr>
          <a:xfrm>
            <a:off x="157161" y="2349500"/>
            <a:ext cx="8785225" cy="4032249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6" name="Shape 1806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Exercise – Apache logs analysis</a:t>
            </a:r>
          </a:p>
        </p:txBody>
      </p:sp>
      <p:pic>
        <p:nvPicPr>
          <p:cNvPr id="1807" name="Shape 180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808" name="Shape 1808"/>
          <p:cNvSpPr txBox="1"/>
          <p:nvPr/>
        </p:nvSpPr>
        <p:spPr>
          <a:xfrm>
            <a:off x="323850" y="1198562"/>
            <a:ext cx="8496299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8.    Map all log entries by dates.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152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600" b="1" i="0" u="none" strike="noStrike" cap="none" baseline="0">
              <a:solidFill>
                <a:srgbClr val="7F005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889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4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4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public</a:t>
            </a:r>
            <a:r>
              <a:rPr lang="en-US" sz="14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Map&lt;LocalDate, List&lt;LogEntry&gt;&gt; mapByDates() {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4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4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	return</a:t>
            </a:r>
            <a:r>
              <a:rPr lang="en-US" sz="14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streamLogs()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	.collect(</a:t>
            </a:r>
            <a:r>
              <a:rPr lang="en-US" sz="14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groupingBy(LogEntry::getDate));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4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}</a:t>
            </a:r>
            <a:b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lang="en-US" sz="1400" b="0" i="0" u="none" strike="noStrike" cap="none" baseline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2032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2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742950" marR="0" lvl="1" indent="-63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ransition spd="slow">
    <p:cut/>
  </p:transition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3" name="Shape 1813"/>
          <p:cNvSpPr txBox="1"/>
          <p:nvPr/>
        </p:nvSpPr>
        <p:spPr>
          <a:xfrm>
            <a:off x="157161" y="2349500"/>
            <a:ext cx="8785225" cy="4032249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4" name="Shape 1814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Exercise – Apache logs analysis</a:t>
            </a:r>
          </a:p>
        </p:txBody>
      </p:sp>
      <p:pic>
        <p:nvPicPr>
          <p:cNvPr id="1815" name="Shape 18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816" name="Shape 1816"/>
          <p:cNvSpPr txBox="1"/>
          <p:nvPr/>
        </p:nvSpPr>
        <p:spPr>
          <a:xfrm>
            <a:off x="323850" y="1198562"/>
            <a:ext cx="8496299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9.    Find how many bytes totally were sent</a:t>
            </a:r>
          </a:p>
          <a:p>
            <a:pPr marL="0" marR="0" lvl="0" indent="0" algn="l" rtl="0">
              <a:lnSpc>
                <a:spcPct val="100000"/>
              </a:lnSpc>
              <a:spcBef>
                <a:spcPts val="152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600" b="1" i="0" u="none" strike="noStrike" cap="none" baseline="0">
              <a:solidFill>
                <a:srgbClr val="7F005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4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US" sz="14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Optional&lt;Integer&gt; findHowManyBytesSent() {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4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4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b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b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lang="en-US" sz="1400" b="0" i="0" u="none" strike="noStrike" cap="none" baseline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2032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2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742950" marR="0" lvl="1" indent="-63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ransition spd="slow">
    <p:cut/>
  </p:transition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Shape 1821"/>
          <p:cNvSpPr txBox="1"/>
          <p:nvPr/>
        </p:nvSpPr>
        <p:spPr>
          <a:xfrm>
            <a:off x="157161" y="2349500"/>
            <a:ext cx="8785225" cy="4032249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2" name="Shape 1822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Exercise – Apache logs analysis</a:t>
            </a:r>
          </a:p>
        </p:txBody>
      </p:sp>
      <p:pic>
        <p:nvPicPr>
          <p:cNvPr id="1823" name="Shape 18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824" name="Shape 1824"/>
          <p:cNvSpPr txBox="1"/>
          <p:nvPr/>
        </p:nvSpPr>
        <p:spPr>
          <a:xfrm>
            <a:off x="323850" y="1198562"/>
            <a:ext cx="8496299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9.    Find how many bytes totally were sent</a:t>
            </a:r>
          </a:p>
          <a:p>
            <a:pPr marL="0" marR="0" lvl="0" indent="0" algn="l" rtl="0">
              <a:lnSpc>
                <a:spcPct val="100000"/>
              </a:lnSpc>
              <a:spcBef>
                <a:spcPts val="152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600" b="1" i="0" u="none" strike="noStrike" cap="none" baseline="0">
              <a:solidFill>
                <a:srgbClr val="7F005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4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US" sz="14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Optional&lt;Integer&gt; findHowManyBytesSent() {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4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4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return</a:t>
            </a:r>
            <a:r>
              <a:rPr lang="en-US" sz="14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streamLogs()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.map(</a:t>
            </a:r>
            <a:r>
              <a:rPr lang="en-US" sz="14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le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-&gt; </a:t>
            </a:r>
            <a:r>
              <a:rPr lang="en-US" sz="14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le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.getByteSent())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.reduce((</a:t>
            </a:r>
            <a:r>
              <a:rPr lang="en-US" sz="14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sum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14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bytes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-&gt; </a:t>
            </a:r>
            <a:r>
              <a:rPr lang="en-US" sz="14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sum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+= </a:t>
            </a:r>
            <a:r>
              <a:rPr lang="en-US" sz="14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bytes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b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b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lang="en-US" sz="1400" b="0" i="0" u="none" strike="noStrike" cap="none" baseline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2032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2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742950" marR="0" lvl="1" indent="-63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ransition spd="slow">
    <p:cut/>
  </p:transition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Shape 1829"/>
          <p:cNvSpPr txBox="1"/>
          <p:nvPr/>
        </p:nvSpPr>
        <p:spPr>
          <a:xfrm>
            <a:off x="157161" y="2349500"/>
            <a:ext cx="8785225" cy="4032249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0" name="Shape 1830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Exercise – Apache logs analysis</a:t>
            </a:r>
          </a:p>
        </p:txBody>
      </p:sp>
      <p:pic>
        <p:nvPicPr>
          <p:cNvPr id="1831" name="Shape 18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832" name="Shape 1832"/>
          <p:cNvSpPr txBox="1"/>
          <p:nvPr/>
        </p:nvSpPr>
        <p:spPr>
          <a:xfrm>
            <a:off x="323850" y="1198562"/>
            <a:ext cx="8496299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9.    Find how many bytes totally were sent</a:t>
            </a:r>
          </a:p>
          <a:p>
            <a:pPr marL="0" marR="0" lvl="0" indent="0" algn="l" rtl="0">
              <a:lnSpc>
                <a:spcPct val="100000"/>
              </a:lnSpc>
              <a:spcBef>
                <a:spcPts val="152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600" b="1" i="0" u="none" strike="noStrike" cap="none" baseline="0">
              <a:solidFill>
                <a:srgbClr val="7F005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4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US" sz="14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Optional&lt;Integer&gt; findHowManyBytesSent() {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4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4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return</a:t>
            </a:r>
            <a:r>
              <a:rPr lang="en-US" sz="14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streamLogs()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.map(</a:t>
            </a:r>
            <a:r>
              <a:rPr lang="en-US" sz="14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le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-&gt; </a:t>
            </a:r>
            <a:r>
              <a:rPr lang="en-US" sz="14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le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.getByteSent())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.reduce((</a:t>
            </a:r>
            <a:r>
              <a:rPr lang="en-US" sz="14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sum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14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bytes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-&gt; </a:t>
            </a:r>
            <a:r>
              <a:rPr lang="en-US" sz="14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sum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+= </a:t>
            </a:r>
            <a:r>
              <a:rPr lang="en-US" sz="14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bytes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b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b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4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US" sz="14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Optional&lt;Integer&gt; findHowManyBytesSent() {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4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4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return</a:t>
            </a:r>
            <a:r>
              <a:rPr lang="en-US" sz="14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streamLogs()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.map(LogEntry::getByteSent)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.reduce((</a:t>
            </a:r>
            <a:r>
              <a:rPr lang="en-US" sz="14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sum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14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bytes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-&gt; </a:t>
            </a:r>
            <a:r>
              <a:rPr lang="en-US" sz="14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sum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+= </a:t>
            </a:r>
            <a:r>
              <a:rPr lang="en-US" sz="14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bytes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b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2032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2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742950" marR="0" lvl="1" indent="-63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833" name="Shape 1833"/>
          <p:cNvCxnSpPr/>
          <p:nvPr/>
        </p:nvCxnSpPr>
        <p:spPr>
          <a:xfrm flipH="1">
            <a:off x="4286250" y="4332287"/>
            <a:ext cx="2097087" cy="681037"/>
          </a:xfrm>
          <a:prstGeom prst="straightConnector1">
            <a:avLst/>
          </a:prstGeom>
          <a:noFill/>
          <a:ln w="9525" cap="flat" cmpd="sng">
            <a:solidFill>
              <a:srgbClr val="552438"/>
            </a:solidFill>
            <a:prstDash val="solid"/>
            <a:miter/>
            <a:headEnd type="none" w="med" len="med"/>
            <a:tailEnd type="stealth" w="lg" len="lg"/>
          </a:ln>
        </p:spPr>
      </p:cxnSp>
      <p:cxnSp>
        <p:nvCxnSpPr>
          <p:cNvPr id="1834" name="Shape 1834"/>
          <p:cNvCxnSpPr/>
          <p:nvPr/>
        </p:nvCxnSpPr>
        <p:spPr>
          <a:xfrm>
            <a:off x="157161" y="4076700"/>
            <a:ext cx="8785225" cy="0"/>
          </a:xfrm>
          <a:prstGeom prst="straightConnector1">
            <a:avLst/>
          </a:prstGeom>
          <a:noFill/>
          <a:ln w="9525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1835" name="Shape 1835"/>
          <p:cNvSpPr txBox="1"/>
          <p:nvPr/>
        </p:nvSpPr>
        <p:spPr>
          <a:xfrm>
            <a:off x="6383325" y="4005244"/>
            <a:ext cx="2436900" cy="962099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Using a reference to the get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ter method</a:t>
            </a: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is more elegant</a:t>
            </a:r>
          </a:p>
        </p:txBody>
      </p:sp>
    </p:spTree>
  </p:cSld>
  <p:clrMapOvr>
    <a:masterClrMapping/>
  </p:clrMapOvr>
  <p:transition spd="slow">
    <p:cut/>
  </p:transition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0" name="Shape 1840"/>
          <p:cNvSpPr txBox="1"/>
          <p:nvPr/>
        </p:nvSpPr>
        <p:spPr>
          <a:xfrm>
            <a:off x="157161" y="2349500"/>
            <a:ext cx="8785225" cy="4032249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1" name="Shape 1841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Exercise – Apache logs analysis</a:t>
            </a:r>
          </a:p>
        </p:txBody>
      </p:sp>
      <p:pic>
        <p:nvPicPr>
          <p:cNvPr id="1842" name="Shape 18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843" name="Shape 1843"/>
          <p:cNvSpPr txBox="1"/>
          <p:nvPr/>
        </p:nvSpPr>
        <p:spPr>
          <a:xfrm>
            <a:off x="323850" y="1198562"/>
            <a:ext cx="8496299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10.    Find how many GET request received</a:t>
            </a:r>
          </a:p>
          <a:p>
            <a:pPr marL="0" marR="0" lvl="0" indent="0" algn="l" rtl="0">
              <a:lnSpc>
                <a:spcPct val="100000"/>
              </a:lnSpc>
              <a:spcBef>
                <a:spcPts val="152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600" b="1" i="0" u="none" strike="noStrike" cap="none" baseline="0">
              <a:solidFill>
                <a:srgbClr val="7F005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4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4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US" sz="14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Long HowManyGets() {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4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4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b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lang="en-US" sz="1400" b="0" i="0" u="none" strike="noStrike" cap="none" baseline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4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ransition spd="slow">
    <p:cut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 txBox="1"/>
          <p:nvPr/>
        </p:nvSpPr>
        <p:spPr>
          <a:xfrm>
            <a:off x="179386" y="2924175"/>
            <a:ext cx="8785225" cy="3744912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Shape 227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Default Methods</a:t>
            </a:r>
          </a:p>
        </p:txBody>
      </p:sp>
      <p:pic>
        <p:nvPicPr>
          <p:cNvPr id="228" name="Shape 2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Shape 229"/>
          <p:cNvSpPr txBox="1"/>
          <p:nvPr/>
        </p:nvSpPr>
        <p:spPr>
          <a:xfrm>
            <a:off x="323850" y="1628775"/>
            <a:ext cx="8135936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An interface method with a default implementation is called:</a:t>
            </a:r>
            <a:b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1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Defender-method</a:t>
            </a: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or </a:t>
            </a:r>
            <a:r>
              <a:rPr lang="en-US" sz="2000" b="1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Virtual extension method</a:t>
            </a: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r>
              <a:rPr lang="en-US" sz="16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br>
              <a:rPr lang="en-US" sz="16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1600" b="0" i="0" u="none" strike="noStrike" cap="none" baseline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interface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 {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public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default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doSomething() {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System.</a:t>
            </a:r>
            <a:r>
              <a:rPr lang="en-US" sz="1200" b="0" i="1" u="none" strike="noStrike" cap="none" baseline="0">
                <a:solidFill>
                  <a:srgbClr val="0000C0"/>
                </a:solidFill>
                <a:latin typeface="Consolas"/>
                <a:ea typeface="Consolas"/>
                <a:cs typeface="Consolas"/>
                <a:sym typeface="Consolas"/>
              </a:rPr>
              <a:t>out</a:t>
            </a:r>
            <a:r>
              <a:rPr lang="en-US" sz="12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.println(</a:t>
            </a:r>
            <a:r>
              <a:rPr lang="en-US" sz="1200" b="0" i="1" u="none" strike="noStrike" cap="none" baseline="0">
                <a:solidFill>
                  <a:srgbClr val="2A00FF"/>
                </a:solidFill>
                <a:latin typeface="Consolas"/>
                <a:ea typeface="Consolas"/>
                <a:cs typeface="Consolas"/>
                <a:sym typeface="Consolas"/>
              </a:rPr>
              <a:t>"default implementation"</a:t>
            </a:r>
            <a:r>
              <a:rPr lang="en-US" sz="12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}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public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doSomethingElse();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215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215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8" name="Shape 1848"/>
          <p:cNvSpPr txBox="1"/>
          <p:nvPr/>
        </p:nvSpPr>
        <p:spPr>
          <a:xfrm>
            <a:off x="157161" y="2349500"/>
            <a:ext cx="8785225" cy="4032249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9" name="Shape 1849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Exercise – Apache logs analysis</a:t>
            </a:r>
          </a:p>
        </p:txBody>
      </p:sp>
      <p:pic>
        <p:nvPicPr>
          <p:cNvPr id="1850" name="Shape 18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851" name="Shape 1851"/>
          <p:cNvSpPr txBox="1"/>
          <p:nvPr/>
        </p:nvSpPr>
        <p:spPr>
          <a:xfrm>
            <a:off x="323850" y="1198562"/>
            <a:ext cx="8496299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10.    Find how many GET request received</a:t>
            </a:r>
          </a:p>
          <a:p>
            <a:pPr marL="0" marR="0" lvl="0" indent="0" algn="l" rtl="0">
              <a:lnSpc>
                <a:spcPct val="100000"/>
              </a:lnSpc>
              <a:spcBef>
                <a:spcPts val="152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600" b="1" i="0" u="none" strike="noStrike" cap="none" baseline="0">
              <a:solidFill>
                <a:srgbClr val="7F005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4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4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US" sz="14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Long HowManyGets() {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4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Function&lt;LogEntry, String&gt; </a:t>
            </a:r>
            <a:r>
              <a:rPr lang="en-US" sz="14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parseMethod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4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le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-&gt; {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String </a:t>
            </a:r>
            <a:r>
              <a:rPr lang="en-US" sz="14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request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4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le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.getRequest();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4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	return</a:t>
            </a:r>
            <a:r>
              <a:rPr lang="en-US" sz="14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request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.substring(0, </a:t>
            </a:r>
            <a:r>
              <a:rPr lang="en-US" sz="14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request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.indexOf(</a:t>
            </a:r>
            <a:r>
              <a:rPr lang="en-US" sz="1400" b="0" i="0" u="none" strike="noStrike" cap="none" baseline="0">
                <a:solidFill>
                  <a:srgbClr val="2A00FF"/>
                </a:solidFill>
                <a:latin typeface="Consolas"/>
                <a:ea typeface="Consolas"/>
                <a:cs typeface="Consolas"/>
                <a:sym typeface="Consolas"/>
              </a:rPr>
              <a:t>' '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));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>
                <a:latin typeface="Consolas"/>
                <a:ea typeface="Consolas"/>
                <a:cs typeface="Consolas"/>
                <a:sym typeface="Consolas"/>
              </a:rPr>
              <a:t>}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b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lang="en-US" sz="1400" b="0" i="0" u="none" strike="noStrike" cap="none" baseline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ransition spd="slow">
    <p:cut/>
  </p:transition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Shape 1856"/>
          <p:cNvSpPr txBox="1"/>
          <p:nvPr/>
        </p:nvSpPr>
        <p:spPr>
          <a:xfrm>
            <a:off x="157161" y="2349500"/>
            <a:ext cx="8785225" cy="4032249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7" name="Shape 1857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Exercise – Apache logs analysis</a:t>
            </a:r>
          </a:p>
        </p:txBody>
      </p:sp>
      <p:pic>
        <p:nvPicPr>
          <p:cNvPr id="1858" name="Shape 185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859" name="Shape 1859"/>
          <p:cNvSpPr txBox="1"/>
          <p:nvPr/>
        </p:nvSpPr>
        <p:spPr>
          <a:xfrm>
            <a:off x="323850" y="1198562"/>
            <a:ext cx="8496299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10.    Find how many GET request received</a:t>
            </a:r>
          </a:p>
          <a:p>
            <a:pPr marL="0" marR="0" lvl="0" indent="0" algn="l" rtl="0">
              <a:lnSpc>
                <a:spcPct val="100000"/>
              </a:lnSpc>
              <a:spcBef>
                <a:spcPts val="152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600" b="1" i="0" u="none" strike="noStrike" cap="none" baseline="0">
              <a:solidFill>
                <a:srgbClr val="7F005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4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4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US" sz="14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Long HowManyGets() {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4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Function&lt;LogEntry, String&gt; </a:t>
            </a:r>
            <a:r>
              <a:rPr lang="en-US" sz="14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parseMethod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4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le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-&gt; {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String </a:t>
            </a:r>
            <a:r>
              <a:rPr lang="en-US" sz="14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request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4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le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.getRequest();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4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	return</a:t>
            </a:r>
            <a:r>
              <a:rPr lang="en-US" sz="14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request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.substring(0, </a:t>
            </a:r>
            <a:r>
              <a:rPr lang="en-US" sz="14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request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.indexOf(</a:t>
            </a:r>
            <a:r>
              <a:rPr lang="en-US" sz="1400" b="0" i="0" u="none" strike="noStrike" cap="none" baseline="0">
                <a:solidFill>
                  <a:srgbClr val="2A00FF"/>
                </a:solidFill>
                <a:latin typeface="Consolas"/>
                <a:ea typeface="Consolas"/>
                <a:cs typeface="Consolas"/>
                <a:sym typeface="Consolas"/>
              </a:rPr>
              <a:t>' '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));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>
                <a:latin typeface="Consolas"/>
                <a:ea typeface="Consolas"/>
                <a:cs typeface="Consolas"/>
                <a:sym typeface="Consolas"/>
              </a:rPr>
              <a:t>}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b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lang="en-US" sz="1400" b="0" i="0" u="none" strike="noStrike" cap="none" baseline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60" name="Shape 1860"/>
          <p:cNvSpPr txBox="1"/>
          <p:nvPr/>
        </p:nvSpPr>
        <p:spPr>
          <a:xfrm>
            <a:off x="5377600" y="5192700"/>
            <a:ext cx="3041100" cy="389999"/>
          </a:xfrm>
          <a:prstGeom prst="rect">
            <a:avLst/>
          </a:prstGeom>
          <a:noFill/>
          <a:ln w="9525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Local Function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- n</a:t>
            </a: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 a method</a:t>
            </a:r>
          </a:p>
        </p:txBody>
      </p:sp>
      <p:cxnSp>
        <p:nvCxnSpPr>
          <p:cNvPr id="1861" name="Shape 1861"/>
          <p:cNvCxnSpPr/>
          <p:nvPr/>
        </p:nvCxnSpPr>
        <p:spPr>
          <a:xfrm rot="10800000">
            <a:off x="4771224" y="4218312"/>
            <a:ext cx="2032800" cy="974400"/>
          </a:xfrm>
          <a:prstGeom prst="straightConnector1">
            <a:avLst/>
          </a:prstGeom>
          <a:noFill/>
          <a:ln w="9525" cap="flat" cmpd="sng">
            <a:solidFill>
              <a:srgbClr val="552438"/>
            </a:solidFill>
            <a:prstDash val="solid"/>
            <a:miter/>
            <a:headEnd type="none" w="med" len="med"/>
            <a:tailEnd type="stealth" w="lg" len="lg"/>
          </a:ln>
        </p:spPr>
      </p:cxnSp>
    </p:spTree>
  </p:cSld>
  <p:clrMapOvr>
    <a:masterClrMapping/>
  </p:clrMapOvr>
  <p:transition spd="slow">
    <p:cut/>
  </p:transition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Shape 1866"/>
          <p:cNvSpPr txBox="1"/>
          <p:nvPr/>
        </p:nvSpPr>
        <p:spPr>
          <a:xfrm>
            <a:off x="157161" y="2349500"/>
            <a:ext cx="8785225" cy="4032249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7" name="Shape 1867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Exercise – Apache logs analysis</a:t>
            </a:r>
          </a:p>
        </p:txBody>
      </p:sp>
      <p:pic>
        <p:nvPicPr>
          <p:cNvPr id="1868" name="Shape 186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9" name="Shape 1869"/>
          <p:cNvSpPr txBox="1"/>
          <p:nvPr/>
        </p:nvSpPr>
        <p:spPr>
          <a:xfrm>
            <a:off x="323850" y="1198562"/>
            <a:ext cx="8496299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10.    Find how many GET request received</a:t>
            </a:r>
          </a:p>
          <a:p>
            <a:pPr marL="0" marR="0" lvl="0" indent="0" algn="l" rtl="0">
              <a:lnSpc>
                <a:spcPct val="100000"/>
              </a:lnSpc>
              <a:spcBef>
                <a:spcPts val="152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600" b="1" i="0" u="none" strike="noStrike" cap="none" baseline="0">
              <a:solidFill>
                <a:srgbClr val="7F005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4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4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US" sz="14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Long HowManyGets() {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4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Function&lt;LogEntry, String&gt; </a:t>
            </a:r>
            <a:r>
              <a:rPr lang="en-US" sz="14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parseMethod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4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le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-&gt; {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String </a:t>
            </a:r>
            <a:r>
              <a:rPr lang="en-US" sz="14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request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4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le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.getRequest();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4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	return</a:t>
            </a:r>
            <a:r>
              <a:rPr lang="en-US" sz="14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request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.substring(0, </a:t>
            </a:r>
            <a:r>
              <a:rPr lang="en-US" sz="14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request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.indexOf(</a:t>
            </a:r>
            <a:r>
              <a:rPr lang="en-US" sz="1400" b="0" i="0" u="none" strike="noStrike" cap="none" baseline="0">
                <a:solidFill>
                  <a:srgbClr val="2A00FF"/>
                </a:solidFill>
                <a:latin typeface="Consolas"/>
                <a:ea typeface="Consolas"/>
                <a:cs typeface="Consolas"/>
                <a:sym typeface="Consolas"/>
              </a:rPr>
              <a:t>' '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));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>
                <a:latin typeface="Consolas"/>
                <a:ea typeface="Consolas"/>
                <a:cs typeface="Consolas"/>
                <a:sym typeface="Consolas"/>
              </a:rPr>
              <a:t>}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b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lang="en-US" sz="1400" b="0" i="0" u="none" strike="noStrike" cap="none" baseline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4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return</a:t>
            </a:r>
            <a:r>
              <a:rPr lang="en-US" sz="14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streamLogs()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.filter(</a:t>
            </a:r>
            <a:r>
              <a:rPr lang="en-US" sz="14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le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-&gt; </a:t>
            </a:r>
            <a:r>
              <a:rPr lang="en-US" sz="14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parseMethod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.apply(</a:t>
            </a:r>
            <a:r>
              <a:rPr lang="en-US" sz="14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le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).equals(</a:t>
            </a:r>
            <a:r>
              <a:rPr lang="en-US" sz="1400" b="0" i="0" u="none" strike="noStrike" cap="none" baseline="0">
                <a:solidFill>
                  <a:srgbClr val="2A00FF"/>
                </a:solidFill>
                <a:latin typeface="Consolas"/>
                <a:ea typeface="Consolas"/>
                <a:cs typeface="Consolas"/>
                <a:sym typeface="Consolas"/>
              </a:rPr>
              <a:t>"GET"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.count();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ransition spd="slow">
    <p:cut/>
  </p:transition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4" name="Shape 1874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Date/Time</a:t>
            </a:r>
          </a:p>
        </p:txBody>
      </p:sp>
      <p:pic>
        <p:nvPicPr>
          <p:cNvPr id="1875" name="Shape 18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876" name="Shape 1876"/>
          <p:cNvSpPr txBox="1"/>
          <p:nvPr/>
        </p:nvSpPr>
        <p:spPr>
          <a:xfrm>
            <a:off x="323850" y="1701800"/>
            <a:ext cx="8496299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16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1270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52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6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6A3E3E"/>
              </a:buClr>
              <a:buSzPct val="25000"/>
              <a:buFont typeface="Consolas"/>
              <a:buNone/>
            </a:pPr>
            <a:r>
              <a:rPr lang="en-US" sz="16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16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6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16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877" name="Shape 187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555875" y="2205036"/>
            <a:ext cx="3695699" cy="37719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/>
            <a:headEnd type="none" w="med" len="med"/>
            <a:tailEnd type="none" w="med" len="med"/>
          </a:ln>
        </p:spPr>
      </p:pic>
    </p:spTree>
  </p:cSld>
  <p:clrMapOvr>
    <a:masterClrMapping/>
  </p:clrMapOvr>
  <p:transition spd="slow">
    <p:cut/>
  </p:transition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Shape 1882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Date/Time</a:t>
            </a:r>
          </a:p>
        </p:txBody>
      </p:sp>
      <p:pic>
        <p:nvPicPr>
          <p:cNvPr id="1883" name="Shape 188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884" name="Shape 1884"/>
          <p:cNvSpPr txBox="1"/>
          <p:nvPr/>
        </p:nvSpPr>
        <p:spPr>
          <a:xfrm>
            <a:off x="323850" y="1701800"/>
            <a:ext cx="8496299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Current Java Date/Time API is too complex.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Date/Time classes are not consistently defined: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800100" marR="0" lvl="1" indent="-3429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–"/>
            </a:pPr>
            <a: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Java.sql.Date and java.util.Date.</a:t>
            </a:r>
          </a:p>
          <a:p>
            <a:pPr marL="800100" marR="0" lvl="1" indent="-342900" algn="l" rtl="0">
              <a:lnSpc>
                <a:spcPct val="100000"/>
              </a:lnSpc>
              <a:spcBef>
                <a:spcPts val="152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–"/>
            </a:pPr>
            <a: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Java.util.date include the time and the java.sql.Date is date only.</a:t>
            </a:r>
          </a:p>
          <a:p>
            <a:pPr marL="800100" marR="0" lvl="1" indent="-342900" algn="l" rtl="0">
              <a:lnSpc>
                <a:spcPct val="100000"/>
              </a:lnSpc>
              <a:spcBef>
                <a:spcPts val="152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–"/>
            </a:pPr>
            <a: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Some says that the java.sql classes are redundant and this duplication is a very bad design.</a:t>
            </a:r>
          </a:p>
          <a:p>
            <a:pPr marL="800100" marR="0" lvl="1" indent="-342900" algn="l" rtl="0">
              <a:lnSpc>
                <a:spcPct val="100000"/>
              </a:lnSpc>
              <a:spcBef>
                <a:spcPts val="152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–"/>
            </a:pPr>
            <a: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There is a lot of mess with the Date/Time formatters and parsers too:</a:t>
            </a:r>
            <a:b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SimpleDateFormat, DateFormat, java.text.*.</a:t>
            </a:r>
          </a:p>
          <a:p>
            <a:pPr marL="800100" marR="0" lvl="1" indent="-342900" algn="l" rtl="0">
              <a:lnSpc>
                <a:spcPct val="100000"/>
              </a:lnSpc>
              <a:spcBef>
                <a:spcPts val="152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–"/>
            </a:pPr>
            <a: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Calendar and Date classes are mutable (not thread safe – a big issue in java 8).</a:t>
            </a:r>
          </a:p>
          <a:p>
            <a:pPr marL="800100" marR="0" lvl="1" indent="-342900" algn="l" rtl="0">
              <a:lnSpc>
                <a:spcPct val="100000"/>
              </a:lnSpc>
              <a:spcBef>
                <a:spcPts val="152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–"/>
            </a:pPr>
            <a: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There is a very poor internationalization support.</a:t>
            </a:r>
            <a:b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16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215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152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6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6A3E3E"/>
              </a:buClr>
              <a:buSzPct val="25000"/>
              <a:buFont typeface="Consolas"/>
              <a:buNone/>
            </a:pPr>
            <a:r>
              <a:rPr lang="en-US" sz="16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16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6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16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ransition spd="slow">
    <p:cut/>
  </p:transition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9" name="Shape 1889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Date/Time</a:t>
            </a:r>
          </a:p>
        </p:txBody>
      </p:sp>
      <p:pic>
        <p:nvPicPr>
          <p:cNvPr id="1890" name="Shape 189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891" name="Shape 1891"/>
          <p:cNvSpPr txBox="1"/>
          <p:nvPr/>
        </p:nvSpPr>
        <p:spPr>
          <a:xfrm>
            <a:off x="323850" y="1558925"/>
            <a:ext cx="9001125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The new Date/Time API principles:</a:t>
            </a:r>
            <a:br>
              <a:rPr lang="en-US" sz="2000" b="0" i="0" u="none" strike="noStrike" cap="none" baseline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1" i="0" u="none" strike="noStrike" cap="none" baseline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Immutability:</a:t>
            </a:r>
            <a:r>
              <a:rPr lang="en-US" sz="2000" b="0" i="0" u="none" strike="noStrike" cap="none" baseline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		Parallelism is a big deal.</a:t>
            </a:r>
            <a:br>
              <a:rPr lang="en-US" sz="2000" b="0" i="0" u="none" strike="noStrike" cap="none" baseline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1" i="0" u="none" strike="noStrike" cap="none" baseline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Separation</a:t>
            </a:r>
            <a:r>
              <a:rPr lang="en-US" sz="2000" b="0" i="0" u="none" strike="noStrike" cap="none" baseline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000" b="1" i="0" u="none" strike="noStrike" cap="none" baseline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of</a:t>
            </a:r>
            <a:r>
              <a:rPr lang="en-US" sz="2000" b="0" i="0" u="none" strike="noStrike" cap="none" baseline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000" b="1" i="0" u="none" strike="noStrike" cap="none" baseline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concerns</a:t>
            </a:r>
            <a:r>
              <a:rPr lang="en-US" sz="2000" b="0" i="0" u="none" strike="noStrike" cap="none" baseline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:	A clear separation of human readable 					date/time and machine date/time.</a:t>
            </a:r>
            <a:br>
              <a:rPr lang="en-US" sz="2000" b="0" i="0" u="none" strike="noStrike" cap="none" baseline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1" i="0" u="none" strike="noStrike" cap="none" baseline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Clarity</a:t>
            </a:r>
            <a:r>
              <a:rPr lang="en-US" sz="2000" b="0" i="0" u="none" strike="noStrike" cap="none" baseline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:	The methods are clearly defined. Using them will 	</a:t>
            </a:r>
            <a:r>
              <a:rPr lang="en-US" sz="2000" b="0" i="0" u="none" strike="noStrike" cap="none" baseline="0" dirty="0" smtClean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 </a:t>
            </a:r>
            <a:r>
              <a:rPr lang="en-US" sz="2000" b="0" i="0" u="none" strike="noStrike" cap="none" baseline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		be exactly the same for all Time classes.</a:t>
            </a:r>
            <a:br>
              <a:rPr lang="en-US" sz="2000" b="0" i="0" u="none" strike="noStrike" cap="none" baseline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1" i="0" u="none" strike="noStrike" cap="none" baseline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Utility</a:t>
            </a:r>
            <a:r>
              <a:rPr lang="en-US" sz="2000" b="0" i="0" u="none" strike="noStrike" cap="none" baseline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000" b="1" i="0" u="none" strike="noStrike" cap="none" baseline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operations</a:t>
            </a:r>
            <a:r>
              <a:rPr lang="en-US" sz="2000" b="0" i="0" u="none" strike="noStrike" cap="none" baseline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:	All method come with built-in methods for 				common operations such as plus, minus, 	</a:t>
            </a:r>
            <a:br>
              <a:rPr lang="en-US" sz="2000" b="0" i="0" u="none" strike="noStrike" cap="none" baseline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				format, parse..</a:t>
            </a:r>
            <a:br>
              <a:rPr lang="en-US" sz="2000" b="0" i="0" u="none" strike="noStrike" cap="none" baseline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1" i="0" u="none" strike="noStrike" cap="none" baseline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Extendable</a:t>
            </a:r>
            <a:r>
              <a:rPr lang="en-US" sz="2000" b="0" i="0" u="none" strike="noStrike" cap="none" baseline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:	ISO calendar but can easily use other calendars.</a:t>
            </a:r>
          </a:p>
          <a:p>
            <a:pPr marL="0" marR="0" lvl="0" indent="1270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000" b="0" i="0" u="none" strike="noStrike" cap="none" baseline="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52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600" b="0" i="0" u="none" strike="noStrike" cap="none" baseline="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6A3E3E"/>
              </a:buClr>
              <a:buSzPct val="25000"/>
              <a:buFont typeface="Consolas"/>
              <a:buNone/>
            </a:pPr>
            <a:r>
              <a:rPr lang="en-US" sz="1600" b="0" i="0" u="none" strike="noStrike" cap="none" baseline="0" dirty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1600" b="0" i="0" u="none" strike="noStrike" cap="none" baseline="0" dirty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600" b="0" i="0" u="none" strike="noStrike" cap="none" baseline="0" dirty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1600" b="0" i="0" u="none" strike="noStrike" cap="none" baseline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1600" b="0" i="0" u="none" strike="noStrike" cap="none" baseline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1600" b="0" i="0" u="none" strike="noStrike" cap="none" baseline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1600" b="0" i="0" u="none" strike="noStrike" cap="none" baseline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1600" b="0" i="0" u="none" strike="noStrike" cap="none" baseline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1600" b="0" i="0" u="none" strike="noStrike" cap="none" baseline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1600" b="0" i="0" u="none" strike="noStrike" cap="none" baseline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1600" b="0" i="0" u="none" strike="noStrike" cap="none" baseline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1600" b="0" i="0" u="none" strike="noStrike" cap="none" baseline="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ransition spd="slow">
    <p:cut/>
  </p:transition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6" name="Shape 1896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Date/Time</a:t>
            </a:r>
          </a:p>
        </p:txBody>
      </p:sp>
      <p:pic>
        <p:nvPicPr>
          <p:cNvPr id="1897" name="Shape 189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898" name="Shape 1898"/>
          <p:cNvSpPr txBox="1"/>
          <p:nvPr/>
        </p:nvSpPr>
        <p:spPr>
          <a:xfrm>
            <a:off x="323850" y="1774825"/>
            <a:ext cx="8424862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1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Java.time.LocalDate</a:t>
            </a:r>
            <a:br>
              <a:rPr lang="en-US" sz="2000" b="1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Represent a date with default format of yyyy-MM-dd.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Has a nice methods to get and manipulate dates using a 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	different time zone.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Immutable.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b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 sz="12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12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lang="en-US" sz="1200" b="0" i="1" u="none" strike="noStrike" cap="none" baseline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1270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1270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52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6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6A3E3E"/>
              </a:buClr>
              <a:buSzPct val="25000"/>
              <a:buFont typeface="Consolas"/>
              <a:buNone/>
            </a:pPr>
            <a:r>
              <a:rPr lang="en-US" sz="16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16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6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16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ransition spd="slow">
    <p:cut/>
  </p:transition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3" name="Shape 1903"/>
          <p:cNvSpPr txBox="1"/>
          <p:nvPr/>
        </p:nvSpPr>
        <p:spPr>
          <a:xfrm>
            <a:off x="179386" y="4144962"/>
            <a:ext cx="8785200" cy="6477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4" name="Shape 1904"/>
          <p:cNvSpPr txBox="1"/>
          <p:nvPr/>
        </p:nvSpPr>
        <p:spPr>
          <a:xfrm>
            <a:off x="179386" y="6115050"/>
            <a:ext cx="8785200" cy="288899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5" name="Shape 1905"/>
          <p:cNvSpPr txBox="1"/>
          <p:nvPr/>
        </p:nvSpPr>
        <p:spPr>
          <a:xfrm>
            <a:off x="179386" y="2705100"/>
            <a:ext cx="8785200" cy="287399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6" name="Shape 1906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Date/Time</a:t>
            </a:r>
          </a:p>
        </p:txBody>
      </p:sp>
      <p:pic>
        <p:nvPicPr>
          <p:cNvPr id="1907" name="Shape 190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908" name="Shape 1908"/>
          <p:cNvSpPr txBox="1"/>
          <p:nvPr/>
        </p:nvSpPr>
        <p:spPr>
          <a:xfrm>
            <a:off x="323850" y="1628775"/>
            <a:ext cx="9001125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1" i="0" u="none" strike="noStrike" cap="none" baseline="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Java.time.LocalDate</a:t>
            </a:r>
            <a:r>
              <a:rPr lang="en-US" sz="2000" b="1" i="0" u="none" strike="noStrike" cap="none" baseline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000" b="1" i="0" u="none" strike="noStrike" cap="none" baseline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1" i="0" u="none" strike="noStrike" cap="none" baseline="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Get current date:</a:t>
            </a:r>
            <a:br>
              <a:rPr lang="en-US" sz="2000" b="0" i="0" u="none" strike="noStrike" cap="none" baseline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1200" b="0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br>
              <a:rPr lang="en-US" sz="1200" b="0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200" b="0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 sz="1200" b="0" i="0" u="none" strike="noStrike" cap="none" baseline="0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LocalDate</a:t>
            </a:r>
            <a:r>
              <a:rPr lang="en-US" sz="1200" b="0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 dirty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today</a:t>
            </a:r>
            <a:r>
              <a:rPr lang="en-US" sz="1200" b="0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200" b="0" i="0" u="none" strike="noStrike" cap="none" baseline="0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LocalDate.</a:t>
            </a:r>
            <a:r>
              <a:rPr lang="en-US" sz="1200" b="0" i="1" u="none" strike="noStrike" cap="none" baseline="0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now</a:t>
            </a:r>
            <a:r>
              <a:rPr lang="en-US" sz="1200" b="0" i="1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();</a:t>
            </a:r>
            <a:br>
              <a:rPr lang="en-US" sz="1200" b="0" i="1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200" b="0" i="1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1200" b="0" i="1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lang="en-US" sz="1200" b="0" i="1" u="none" strike="noStrike" cap="none" baseline="0"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1270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000" b="0" i="0" u="none" strike="noStrike" cap="none" baseline="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Get a date: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br>
              <a:rPr lang="en-US" sz="1200" b="0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200" b="0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 sz="1200" b="0" i="0" u="none" strike="noStrike" cap="none" baseline="0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LocalDate</a:t>
            </a:r>
            <a:r>
              <a:rPr lang="en-US" sz="1200" b="0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 dirty="0" err="1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aDate</a:t>
            </a:r>
            <a:r>
              <a:rPr lang="en-US" sz="1200" b="0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200" b="0" i="0" u="none" strike="noStrike" cap="none" baseline="0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LocalDate.</a:t>
            </a:r>
            <a:r>
              <a:rPr lang="en-US" sz="1200" b="0" i="1" u="none" strike="noStrike" cap="none" baseline="0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of</a:t>
            </a:r>
            <a:r>
              <a:rPr lang="en-US" sz="1200" b="0" i="1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(2014, </a:t>
            </a:r>
            <a:r>
              <a:rPr lang="en-US" sz="1200" b="0" i="1" u="none" strike="noStrike" cap="none" baseline="0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Month.</a:t>
            </a:r>
            <a:r>
              <a:rPr lang="en-US" sz="1200" b="1" i="1" u="none" strike="noStrike" cap="none" baseline="0" dirty="0" err="1">
                <a:solidFill>
                  <a:srgbClr val="0000C0"/>
                </a:solidFill>
                <a:latin typeface="Consolas"/>
                <a:ea typeface="Consolas"/>
                <a:cs typeface="Consolas"/>
                <a:sym typeface="Consolas"/>
              </a:rPr>
              <a:t>MARCH</a:t>
            </a:r>
            <a:r>
              <a:rPr lang="en-US" sz="1200" b="1" i="1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20);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 sz="1200" b="0" i="0" u="none" strike="noStrike" cap="none" baseline="0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LocalDate.</a:t>
            </a:r>
            <a:r>
              <a:rPr lang="en-US" sz="1200" b="0" i="1" u="none" strike="noStrike" cap="none" baseline="0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of</a:t>
            </a:r>
            <a:r>
              <a:rPr lang="en-US" sz="1200" b="0" i="1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(2014, 3, 20);</a:t>
            </a:r>
            <a:br>
              <a:rPr lang="en-US" sz="1200" b="0" i="1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2000" b="0" i="0" u="none" strike="noStrike" cap="none" baseline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000" b="0" i="0" u="none" strike="noStrike" cap="none" baseline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Get date from the base date (1970):</a:t>
            </a:r>
            <a:br>
              <a:rPr lang="en-US" sz="2000" b="0" i="0" u="none" strike="noStrike" cap="none" baseline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	</a:t>
            </a:r>
            <a:r>
              <a:rPr lang="en-US" sz="1200" b="0" i="0" u="none" strike="noStrike" cap="none" baseline="0" dirty="0" err="1" smtClea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LocalDate</a:t>
            </a:r>
            <a:r>
              <a:rPr lang="en-US" sz="1200" b="0" i="0" u="none" strike="noStrike" cap="none" baseline="0" dirty="0" smtClea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 dirty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dateFrom1970</a:t>
            </a:r>
            <a:r>
              <a:rPr lang="en-US" sz="1200" b="0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200" b="0" i="0" u="none" strike="noStrike" cap="none" baseline="0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LocalDate.</a:t>
            </a:r>
            <a:r>
              <a:rPr lang="en-US" sz="1200" b="0" i="1" u="none" strike="noStrike" cap="none" baseline="0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ofEpochDay</a:t>
            </a:r>
            <a:r>
              <a:rPr lang="en-US" sz="1200" b="0" i="1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(215);</a:t>
            </a:r>
            <a:r>
              <a:rPr lang="en-US" sz="2000" b="0" i="0" u="none" strike="noStrike" cap="none" baseline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000" b="0" i="0" u="none" strike="noStrike" cap="none" baseline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000" b="0" i="0" u="none" strike="noStrike" cap="none" baseline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1270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000" b="0" i="0" u="none" strike="noStrike" cap="none" baseline="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52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600" b="0" i="0" u="none" strike="noStrike" cap="none" baseline="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6A3E3E"/>
              </a:buClr>
              <a:buSzPct val="25000"/>
              <a:buFont typeface="Consolas"/>
              <a:buNone/>
            </a:pPr>
            <a:r>
              <a:rPr lang="en-US" sz="1600" b="0" i="0" u="none" strike="noStrike" cap="none" baseline="0" dirty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1600" b="0" i="0" u="none" strike="noStrike" cap="none" baseline="0" dirty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600" b="0" i="0" u="none" strike="noStrike" cap="none" baseline="0" dirty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1600" b="0" i="0" u="none" strike="noStrike" cap="none" baseline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1600" b="0" i="0" u="none" strike="noStrike" cap="none" baseline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1600" b="0" i="0" u="none" strike="noStrike" cap="none" baseline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1600" b="0" i="0" u="none" strike="noStrike" cap="none" baseline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1600" b="0" i="0" u="none" strike="noStrike" cap="none" baseline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1600" b="0" i="0" u="none" strike="noStrike" cap="none" baseline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1600" b="0" i="0" u="none" strike="noStrike" cap="none" baseline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1600" b="0" i="0" u="none" strike="noStrike" cap="none" baseline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1600" b="0" i="0" u="none" strike="noStrike" cap="none" baseline="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ransition spd="slow">
    <p:cut/>
  </p:transition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Shape 1913"/>
          <p:cNvSpPr txBox="1"/>
          <p:nvPr/>
        </p:nvSpPr>
        <p:spPr>
          <a:xfrm>
            <a:off x="179386" y="5892800"/>
            <a:ext cx="8785200" cy="336599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4" name="Shape 1914"/>
          <p:cNvSpPr txBox="1"/>
          <p:nvPr/>
        </p:nvSpPr>
        <p:spPr>
          <a:xfrm>
            <a:off x="179386" y="4073525"/>
            <a:ext cx="8785200" cy="935099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5" name="Shape 1915"/>
          <p:cNvSpPr txBox="1"/>
          <p:nvPr/>
        </p:nvSpPr>
        <p:spPr>
          <a:xfrm>
            <a:off x="179386" y="2581275"/>
            <a:ext cx="8785200" cy="466725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6" name="Shape 1916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Date/Time</a:t>
            </a:r>
          </a:p>
        </p:txBody>
      </p:sp>
      <p:pic>
        <p:nvPicPr>
          <p:cNvPr id="1917" name="Shape 19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918" name="Shape 1918"/>
          <p:cNvSpPr txBox="1"/>
          <p:nvPr/>
        </p:nvSpPr>
        <p:spPr>
          <a:xfrm>
            <a:off x="323850" y="1630362"/>
            <a:ext cx="9001125" cy="225583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1" i="0" u="none" strike="noStrike" cap="none" baseline="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Java.time.LocalDate</a:t>
            </a:r>
            <a:r>
              <a:rPr lang="en-US" sz="2000" b="1" i="0" u="none" strike="noStrike" cap="none" baseline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000" b="1" i="0" u="none" strike="noStrike" cap="none" baseline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1" i="0" u="none" strike="noStrike" cap="none" baseline="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Get the date of the 66th day of 2014: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1200" b="0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200" b="0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 sz="1200" b="0" i="0" u="none" strike="noStrike" cap="none" baseline="0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LocalDate</a:t>
            </a:r>
            <a:r>
              <a:rPr lang="en-US" sz="1200" b="0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 dirty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hundredDay2014</a:t>
            </a:r>
            <a:r>
              <a:rPr lang="en-US" sz="1200" b="0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200" b="0" i="0" u="none" strike="noStrike" cap="none" baseline="0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LocalDate.</a:t>
            </a:r>
            <a:r>
              <a:rPr lang="en-US" sz="1200" b="0" i="1" u="none" strike="noStrike" cap="none" baseline="0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ofYearDay</a:t>
            </a:r>
            <a:r>
              <a:rPr lang="en-US" sz="1200" b="0" i="1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(2014, 66);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000" b="0" i="0" u="none" strike="noStrike" cap="none" baseline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Add / subtract</a:t>
            </a:r>
            <a:r>
              <a:rPr lang="en-US" sz="1200" b="0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br>
              <a:rPr lang="en-US" sz="1200" b="0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200" b="0" i="1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1200" b="0" i="1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2000" b="0" i="0" u="none" strike="noStrike" cap="none" baseline="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 sz="1200" b="0" i="0" u="none" strike="noStrike" cap="none" baseline="0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LocalDate.</a:t>
            </a:r>
            <a:r>
              <a:rPr lang="en-US" sz="1200" b="0" i="1" u="none" strike="noStrike" cap="none" baseline="0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now</a:t>
            </a:r>
            <a:r>
              <a:rPr lang="en-US" sz="1200" b="0" i="1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().</a:t>
            </a:r>
            <a:r>
              <a:rPr lang="en-US" sz="1200" b="0" i="1" u="none" strike="noStrike" cap="none" baseline="0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plusDays</a:t>
            </a:r>
            <a:r>
              <a:rPr lang="en-US" sz="1200" b="0" i="1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(65);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 sz="1200" b="0" i="0" u="none" strike="noStrike" cap="none" baseline="0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LocalDate.</a:t>
            </a:r>
            <a:r>
              <a:rPr lang="en-US" sz="1200" b="0" i="1" u="none" strike="noStrike" cap="none" baseline="0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now</a:t>
            </a:r>
            <a:r>
              <a:rPr lang="en-US" sz="1200" b="0" i="1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().</a:t>
            </a:r>
            <a:r>
              <a:rPr lang="en-US" sz="1200" b="0" i="1" u="none" strike="noStrike" cap="none" baseline="0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minusMonths</a:t>
            </a:r>
            <a:r>
              <a:rPr lang="en-US" sz="1200" b="0" i="1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(67);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 sz="1200" b="0" i="0" u="none" strike="noStrike" cap="none" baseline="0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LocalDate.</a:t>
            </a:r>
            <a:r>
              <a:rPr lang="en-US" sz="1200" b="0" i="1" u="none" strike="noStrike" cap="none" baseline="0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now</a:t>
            </a:r>
            <a:r>
              <a:rPr lang="en-US" sz="1200" b="0" i="1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().</a:t>
            </a:r>
            <a:r>
              <a:rPr lang="en-US" sz="1200" b="0" i="1" u="none" strike="noStrike" cap="none" baseline="0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plusYears</a:t>
            </a:r>
            <a:r>
              <a:rPr lang="en-US" sz="1200" b="0" i="1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(4);</a:t>
            </a:r>
            <a:br>
              <a:rPr lang="en-US" sz="1200" b="0" i="1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200" b="0" i="1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1200" b="0" i="1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lang="en-US" sz="1200" b="0" i="1" u="none" strike="noStrike" cap="none" baseline="0"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Format date: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br>
              <a:rPr lang="en-US" sz="1200" b="0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200" b="0" i="0" u="none" strike="noStrike" cap="none" baseline="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 sz="1200" b="0" i="0" u="none" strike="noStrike" cap="none" baseline="0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LocalDate.</a:t>
            </a:r>
            <a:r>
              <a:rPr lang="en-US" sz="1200" b="0" i="1" u="none" strike="noStrike" cap="none" baseline="0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now</a:t>
            </a:r>
            <a:r>
              <a:rPr lang="en-US" sz="1200" b="0" i="1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().format(</a:t>
            </a:r>
            <a:r>
              <a:rPr lang="en-US" sz="1200" b="0" i="1" u="none" strike="noStrike" cap="none" baseline="0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DateTimeFormatter.ofPattern</a:t>
            </a:r>
            <a:r>
              <a:rPr lang="en-US" sz="1200" b="0" i="1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200" b="0" i="1" u="none" strike="noStrike" cap="none" baseline="0" dirty="0">
                <a:solidFill>
                  <a:srgbClr val="2A00FF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US" sz="1200" b="0" i="1" u="none" strike="noStrike" cap="none" baseline="0" dirty="0" err="1">
                <a:solidFill>
                  <a:srgbClr val="2A00FF"/>
                </a:solidFill>
                <a:latin typeface="Consolas"/>
                <a:ea typeface="Consolas"/>
                <a:cs typeface="Consolas"/>
                <a:sym typeface="Consolas"/>
              </a:rPr>
              <a:t>dd.MM.yyyy</a:t>
            </a:r>
            <a:r>
              <a:rPr lang="en-US" sz="1200" b="0" i="1" u="none" strike="noStrike" cap="none" baseline="0" dirty="0">
                <a:solidFill>
                  <a:srgbClr val="2A00FF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US" sz="1200" b="0" i="1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));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1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1200" b="0" i="1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2000" b="0" i="0" u="none" strike="noStrike" cap="none" baseline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000" b="0" i="0" u="none" strike="noStrike" cap="none" baseline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6A3E3E"/>
              </a:buClr>
              <a:buSzPct val="25000"/>
              <a:buFont typeface="Consolas"/>
              <a:buNone/>
            </a:pPr>
            <a:r>
              <a:rPr lang="en-US" sz="1600" b="0" i="0" u="none" strike="noStrike" cap="none" baseline="0" dirty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1600" b="0" i="0" u="none" strike="noStrike" cap="none" baseline="0" dirty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600" b="0" i="0" u="none" strike="noStrike" cap="none" baseline="0" dirty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1600" b="0" i="0" u="none" strike="noStrike" cap="none" baseline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1600" b="0" i="0" u="none" strike="noStrike" cap="none" baseline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1600" b="0" i="0" u="none" strike="noStrike" cap="none" baseline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1600" b="0" i="0" u="none" strike="noStrike" cap="none" baseline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1600" b="0" i="0" u="none" strike="noStrike" cap="none" baseline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1600" b="0" i="0" u="none" strike="noStrike" cap="none" baseline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1600" b="0" i="0" u="none" strike="noStrike" cap="none" baseline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1600" b="0" i="0" u="none" strike="noStrike" cap="none" baseline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1600" b="0" i="0" u="none" strike="noStrike" cap="none" baseline="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ransition spd="slow">
    <p:cut/>
  </p:transition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3" name="Shape 1923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Date/Time</a:t>
            </a:r>
          </a:p>
        </p:txBody>
      </p:sp>
      <p:pic>
        <p:nvPicPr>
          <p:cNvPr id="1924" name="Shape 19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925" name="Shape 1925"/>
          <p:cNvSpPr txBox="1"/>
          <p:nvPr/>
        </p:nvSpPr>
        <p:spPr>
          <a:xfrm>
            <a:off x="323850" y="1558925"/>
            <a:ext cx="8424862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1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Java.time.LocalTime</a:t>
            </a: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Represent a time with default format of hh:mm:ss.zzz.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Like local date it has time-zone support and a now method</a:t>
            </a: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1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Java.time.DateTime</a:t>
            </a: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Represent a full date time with default format of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>
                <a:latin typeface="Open Sans"/>
                <a:ea typeface="Open Sans"/>
                <a:cs typeface="Open Sans"/>
                <a:sym typeface="Open Sans"/>
              </a:rPr>
              <a:t>	</a:t>
            </a: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yyyy-MM-dd-HH:mm:ss.zzz.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Has factory method that gets LocalTime and LocalDate.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1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java.time.Instant</a:t>
            </a: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Represent a machine time (unix template).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>
                <a:latin typeface="Open Sans"/>
                <a:ea typeface="Open Sans"/>
                <a:cs typeface="Open Sans"/>
                <a:sym typeface="Open Sans"/>
              </a:rPr>
              <a:t>	</a:t>
            </a: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For example: 	2014-08-03T20:54:16:07.472Z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 sz="12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12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lang="en-US" sz="1200" b="0" i="1" u="none" strike="noStrike" cap="none" baseline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1270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1270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52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6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6A3E3E"/>
              </a:buClr>
              <a:buSzPct val="25000"/>
              <a:buFont typeface="Consolas"/>
              <a:buNone/>
            </a:pPr>
            <a:r>
              <a:rPr lang="en-US" sz="16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16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6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16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ransition spd="slow">
    <p:cut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 txBox="1"/>
          <p:nvPr/>
        </p:nvSpPr>
        <p:spPr>
          <a:xfrm>
            <a:off x="179386" y="2924175"/>
            <a:ext cx="8785225" cy="3744912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Shape 235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Default Methods</a:t>
            </a:r>
          </a:p>
        </p:txBody>
      </p:sp>
      <p:pic>
        <p:nvPicPr>
          <p:cNvPr id="236" name="Shape 2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Shape 237"/>
          <p:cNvSpPr txBox="1"/>
          <p:nvPr/>
        </p:nvSpPr>
        <p:spPr>
          <a:xfrm>
            <a:off x="323850" y="1628775"/>
            <a:ext cx="8135936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An interface method with a default implementation is called:</a:t>
            </a:r>
            <a:b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1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Defender-method</a:t>
            </a: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or </a:t>
            </a:r>
            <a:r>
              <a:rPr lang="en-US" sz="2000" b="1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Virtual extension method</a:t>
            </a: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r>
              <a:rPr lang="en-US" sz="16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br>
              <a:rPr lang="en-US" sz="16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1600" b="0" i="0" u="none" strike="noStrike" cap="none" baseline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interface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 {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public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default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doSomething() {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System.</a:t>
            </a:r>
            <a:r>
              <a:rPr lang="en-US" sz="1200" b="0" i="1" u="none" strike="noStrike" cap="none" baseline="0">
                <a:solidFill>
                  <a:srgbClr val="0000C0"/>
                </a:solidFill>
                <a:latin typeface="Consolas"/>
                <a:ea typeface="Consolas"/>
                <a:cs typeface="Consolas"/>
                <a:sym typeface="Consolas"/>
              </a:rPr>
              <a:t>out</a:t>
            </a:r>
            <a:r>
              <a:rPr lang="en-US" sz="12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.println(</a:t>
            </a:r>
            <a:r>
              <a:rPr lang="en-US" sz="1200" b="0" i="1" u="none" strike="noStrike" cap="none" baseline="0">
                <a:solidFill>
                  <a:srgbClr val="2A00FF"/>
                </a:solidFill>
                <a:latin typeface="Consolas"/>
                <a:ea typeface="Consolas"/>
                <a:cs typeface="Consolas"/>
                <a:sym typeface="Consolas"/>
              </a:rPr>
              <a:t>"default implementation"</a:t>
            </a:r>
            <a:r>
              <a:rPr lang="en-US" sz="12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}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public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doSomethingElse();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215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215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8" name="Shape 238"/>
          <p:cNvSpPr txBox="1"/>
          <p:nvPr/>
        </p:nvSpPr>
        <p:spPr>
          <a:xfrm>
            <a:off x="6372225" y="3284537"/>
            <a:ext cx="1854200" cy="369886"/>
          </a:xfrm>
          <a:prstGeom prst="rect">
            <a:avLst/>
          </a:prstGeom>
          <a:noFill/>
          <a:ln w="9525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Defender method</a:t>
            </a:r>
          </a:p>
        </p:txBody>
      </p:sp>
      <p:cxnSp>
        <p:nvCxnSpPr>
          <p:cNvPr id="239" name="Shape 239"/>
          <p:cNvCxnSpPr/>
          <p:nvPr/>
        </p:nvCxnSpPr>
        <p:spPr>
          <a:xfrm flipH="1">
            <a:off x="4392611" y="3470275"/>
            <a:ext cx="1979612" cy="184149"/>
          </a:xfrm>
          <a:prstGeom prst="straightConnector1">
            <a:avLst/>
          </a:prstGeom>
          <a:noFill/>
          <a:ln w="9525" cap="flat" cmpd="sng">
            <a:solidFill>
              <a:srgbClr val="552438"/>
            </a:solidFill>
            <a:prstDash val="solid"/>
            <a:miter/>
            <a:headEnd type="none" w="med" len="med"/>
            <a:tailEnd type="stealth" w="lg" len="lg"/>
          </a:ln>
        </p:spPr>
      </p:cxn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0" name="Shape 1930"/>
          <p:cNvSpPr txBox="1"/>
          <p:nvPr/>
        </p:nvSpPr>
        <p:spPr>
          <a:xfrm>
            <a:off x="179386" y="4929187"/>
            <a:ext cx="8785200" cy="792299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1" name="Shape 1931"/>
          <p:cNvSpPr txBox="1"/>
          <p:nvPr/>
        </p:nvSpPr>
        <p:spPr>
          <a:xfrm>
            <a:off x="179386" y="2632075"/>
            <a:ext cx="8785200" cy="12969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2" name="Shape 1932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Date/Time</a:t>
            </a:r>
          </a:p>
        </p:txBody>
      </p:sp>
      <p:pic>
        <p:nvPicPr>
          <p:cNvPr id="1933" name="Shape 19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934" name="Shape 1934"/>
          <p:cNvSpPr txBox="1"/>
          <p:nvPr/>
        </p:nvSpPr>
        <p:spPr>
          <a:xfrm>
            <a:off x="323850" y="1558925"/>
            <a:ext cx="8424862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Some extras: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Period calculation:</a:t>
            </a:r>
            <a:r>
              <a:rPr lang="en-US" sz="16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16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LocalDate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today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= LocalDate.</a:t>
            </a:r>
            <a:r>
              <a:rPr lang="en-US" sz="12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now();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LocalDate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aDate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= LocalDate.</a:t>
            </a:r>
            <a:r>
              <a:rPr lang="en-US" sz="12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of(2014, Month.</a:t>
            </a:r>
            <a:r>
              <a:rPr lang="en-US" sz="1200" b="1" i="1" u="none" strike="noStrike" cap="none" baseline="0">
                <a:solidFill>
                  <a:srgbClr val="0000C0"/>
                </a:solidFill>
                <a:latin typeface="Consolas"/>
                <a:ea typeface="Consolas"/>
                <a:cs typeface="Consolas"/>
                <a:sym typeface="Consolas"/>
              </a:rPr>
              <a:t>MARCH</a:t>
            </a:r>
            <a:r>
              <a:rPr lang="en-US" sz="1200" b="1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20);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Period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period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aDate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.until(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today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6A3E3E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	period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.getDays();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1200" b="0" i="0" u="none" strike="noStrike" cap="none" baseline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lang="en-US" sz="12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Old date/time API support:</a:t>
            </a:r>
          </a:p>
          <a:p>
            <a:pPr marL="0" marR="0" lvl="0" indent="1270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Calendar.</a:t>
            </a:r>
            <a:r>
              <a:rPr lang="en-US" sz="12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getInstance().toInstant();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Calendar.</a:t>
            </a:r>
            <a:r>
              <a:rPr lang="en-US" sz="12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getInstance().getTime().toInstant();</a:t>
            </a:r>
          </a:p>
          <a:p>
            <a:pPr marL="0" marR="0" lvl="0" indent="762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12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16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ransition spd="slow">
    <p:cut/>
  </p:transition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9" name="Shape 1939"/>
          <p:cNvSpPr txBox="1"/>
          <p:nvPr/>
        </p:nvSpPr>
        <p:spPr>
          <a:xfrm>
            <a:off x="2124075" y="2349500"/>
            <a:ext cx="5111750" cy="3455986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0" name="Shape 1940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No PermGen</a:t>
            </a:r>
          </a:p>
        </p:txBody>
      </p:sp>
      <p:pic>
        <p:nvPicPr>
          <p:cNvPr id="1941" name="Shape 19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942" name="Shape 1942"/>
          <p:cNvSpPr txBox="1"/>
          <p:nvPr/>
        </p:nvSpPr>
        <p:spPr>
          <a:xfrm>
            <a:off x="323850" y="1558925"/>
            <a:ext cx="8424862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12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16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943" name="Shape 194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348037" y="2482850"/>
            <a:ext cx="2906712" cy="31543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Shape 1948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No PermGen</a:t>
            </a:r>
          </a:p>
        </p:txBody>
      </p:sp>
      <p:pic>
        <p:nvPicPr>
          <p:cNvPr id="1949" name="Shape 19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950" name="Shape 1950"/>
          <p:cNvSpPr txBox="1"/>
          <p:nvPr/>
        </p:nvSpPr>
        <p:spPr>
          <a:xfrm>
            <a:off x="323850" y="1846261"/>
            <a:ext cx="8820149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The Permanent Generation is a memory section that stores loaded classes info such as (names and structure).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Running out of PermGen space is inevitable.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We are all familiar with java.lang.OutOfMemoryError: PermGen exception.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PermGen size can be changed using the flags: 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  	PermSize and MaxPermSize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In Java 8, the PermGen is completely removed. 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Java 8 introduces a new memory space: the Metaspace.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ransition spd="slow">
    <p:cut/>
  </p:transition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" name="Shape 1955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No PermGen</a:t>
            </a:r>
          </a:p>
        </p:txBody>
      </p:sp>
      <p:pic>
        <p:nvPicPr>
          <p:cNvPr id="1956" name="Shape 195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957" name="Shape 1957"/>
          <p:cNvSpPr txBox="1"/>
          <p:nvPr/>
        </p:nvSpPr>
        <p:spPr>
          <a:xfrm>
            <a:off x="323850" y="1846261"/>
            <a:ext cx="8820149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Metaspace</a:t>
            </a:r>
            <a:r>
              <a:rPr lang="en-US" sz="2000" b="0" i="0" u="none" strike="noStrike" cap="none" baseline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:</a:t>
            </a:r>
            <a:br>
              <a:rPr lang="en-US" sz="2000" b="0" i="0" u="none" strike="noStrike" cap="none" baseline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Grow automatically by default.</a:t>
            </a:r>
            <a:br>
              <a:rPr lang="en-US" sz="2000" b="0" i="0" u="none" strike="noStrike" cap="none" baseline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Growth will be linear.</a:t>
            </a:r>
            <a:br>
              <a:rPr lang="en-US" sz="2000" b="0" i="0" u="none" strike="noStrike" cap="none" baseline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 dirty="0" err="1" smtClean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Metaspace</a:t>
            </a:r>
            <a:r>
              <a:rPr lang="en-US" sz="2000" b="0" i="0" u="none" strike="noStrike" cap="none" baseline="0" dirty="0" smtClean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000" b="0" i="0" u="none" strike="noStrike" cap="none" baseline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data will be garbage collected.</a:t>
            </a:r>
            <a:br>
              <a:rPr lang="en-US" sz="2000" b="0" i="0" u="none" strike="noStrike" cap="none" baseline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New two flags:</a:t>
            </a:r>
          </a:p>
          <a:p>
            <a:pPr marL="742950" marR="0" lvl="1" indent="-28575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–"/>
            </a:pPr>
            <a:r>
              <a:rPr lang="en-US" sz="1600" b="0" i="0" u="none" strike="noStrike" cap="none" baseline="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MetaspaceSize</a:t>
            </a:r>
            <a:r>
              <a:rPr lang="en-US" sz="1600" b="0" i="0" u="none" strike="noStrike" cap="none" baseline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:	Define larger </a:t>
            </a:r>
            <a:r>
              <a:rPr lang="en-US" sz="1600" b="0" i="0" u="none" strike="noStrike" cap="none" baseline="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metaspaces</a:t>
            </a:r>
            <a:r>
              <a:rPr lang="en-US" sz="1600" b="0" i="0" u="none" strike="noStrike" cap="none" baseline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memory.</a:t>
            </a:r>
          </a:p>
          <a:p>
            <a:pPr marL="742950" marR="0" lvl="1" indent="-28575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–"/>
            </a:pPr>
            <a:r>
              <a:rPr lang="en-US" sz="1600" b="0" i="0" u="none" strike="noStrike" cap="none" baseline="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MaxMetaspaceSize</a:t>
            </a:r>
            <a:r>
              <a:rPr lang="en-US" sz="1600" b="0" i="0" u="none" strike="noStrike" cap="none" baseline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:	Define when the GC will be invoked.</a:t>
            </a:r>
            <a:br>
              <a:rPr lang="en-US" sz="1600" b="0" i="0" u="none" strike="noStrike" cap="none" baseline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1600" b="0" i="0" u="none" strike="noStrike" cap="none" baseline="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ransition spd="slow">
    <p:cut/>
  </p:transition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2" name="Shape 47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73" name="Shape 473"/>
          <p:cNvSpPr txBox="1"/>
          <p:nvPr/>
        </p:nvSpPr>
        <p:spPr>
          <a:xfrm>
            <a:off x="685800" y="765175"/>
            <a:ext cx="7772400" cy="147002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55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THANK YOU</a:t>
            </a:r>
          </a:p>
        </p:txBody>
      </p:sp>
      <p:sp>
        <p:nvSpPr>
          <p:cNvPr id="474" name="Shape 474"/>
          <p:cNvSpPr txBox="1"/>
          <p:nvPr/>
        </p:nvSpPr>
        <p:spPr>
          <a:xfrm>
            <a:off x="2771775" y="2924175"/>
            <a:ext cx="3529012" cy="172878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 dirty="0" err="1" smtClean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Chaim</a:t>
            </a:r>
            <a:r>
              <a:rPr lang="en-US" sz="2000" b="0" i="0" u="none" strike="noStrike" cap="none" baseline="0" dirty="0" smtClean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Turkel</a:t>
            </a:r>
            <a:endParaRPr lang="en-US" sz="2000" b="0" i="0" u="none" strike="noStrike" cap="none" baseline="0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Email</a:t>
            </a: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: </a:t>
            </a:r>
            <a:r>
              <a:rPr lang="en-US" sz="2000" smtClean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chaim</a:t>
            </a:r>
            <a:r>
              <a:rPr lang="en-US" sz="2000" b="0" i="0" u="none" strike="noStrike" cap="none" baseline="0" smtClean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@tikalk.com</a:t>
            </a:r>
            <a:endParaRPr lang="en-US" sz="2000" b="0" i="0" u="none" strike="noStrike" cap="none" baseline="0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ransition spd="slow">
    <p:cut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 txBox="1"/>
          <p:nvPr/>
        </p:nvSpPr>
        <p:spPr>
          <a:xfrm>
            <a:off x="179386" y="2924175"/>
            <a:ext cx="8785225" cy="3744912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" name="Shape 245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Default Methods</a:t>
            </a:r>
          </a:p>
        </p:txBody>
      </p:sp>
      <p:pic>
        <p:nvPicPr>
          <p:cNvPr id="246" name="Shape 2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Shape 247"/>
          <p:cNvSpPr txBox="1"/>
          <p:nvPr/>
        </p:nvSpPr>
        <p:spPr>
          <a:xfrm>
            <a:off x="323850" y="1628775"/>
            <a:ext cx="8135936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An interface method with a default implementation is called:</a:t>
            </a:r>
            <a:b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1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Defender-method</a:t>
            </a: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or </a:t>
            </a:r>
            <a:r>
              <a:rPr lang="en-US" sz="2000" b="1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Virtual extension method</a:t>
            </a: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r>
              <a:rPr lang="en-US" sz="16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br>
              <a:rPr lang="en-US" sz="16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1600" b="0" i="0" u="none" strike="noStrike" cap="none" baseline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interface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 {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public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default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doSomething() {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System.</a:t>
            </a:r>
            <a:r>
              <a:rPr lang="en-US" sz="1200" b="0" i="1" u="none" strike="noStrike" cap="none" baseline="0">
                <a:solidFill>
                  <a:srgbClr val="0000C0"/>
                </a:solidFill>
                <a:latin typeface="Consolas"/>
                <a:ea typeface="Consolas"/>
                <a:cs typeface="Consolas"/>
                <a:sym typeface="Consolas"/>
              </a:rPr>
              <a:t>out</a:t>
            </a:r>
            <a:r>
              <a:rPr lang="en-US" sz="12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.println(</a:t>
            </a:r>
            <a:r>
              <a:rPr lang="en-US" sz="1200" b="0" i="1" u="none" strike="noStrike" cap="none" baseline="0">
                <a:solidFill>
                  <a:srgbClr val="2A00FF"/>
                </a:solidFill>
                <a:latin typeface="Consolas"/>
                <a:ea typeface="Consolas"/>
                <a:cs typeface="Consolas"/>
                <a:sym typeface="Consolas"/>
              </a:rPr>
              <a:t>"default implementation"</a:t>
            </a:r>
            <a:r>
              <a:rPr lang="en-US" sz="12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}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public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doSomethingElse();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Student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implements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 {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646464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646464"/>
                </a:solidFill>
                <a:latin typeface="Consolas"/>
                <a:ea typeface="Consolas"/>
                <a:cs typeface="Consolas"/>
                <a:sym typeface="Consolas"/>
              </a:rPr>
              <a:t>	@Override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public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doSomethingElse() {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System.</a:t>
            </a:r>
            <a:r>
              <a:rPr lang="en-US" sz="1200" b="0" i="1" u="none" strike="noStrike" cap="none" baseline="0">
                <a:solidFill>
                  <a:srgbClr val="0000C0"/>
                </a:solidFill>
                <a:latin typeface="Consolas"/>
                <a:ea typeface="Consolas"/>
                <a:cs typeface="Consolas"/>
                <a:sym typeface="Consolas"/>
              </a:rPr>
              <a:t>out</a:t>
            </a:r>
            <a:r>
              <a:rPr lang="en-US" sz="12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.println(</a:t>
            </a:r>
            <a:r>
              <a:rPr lang="en-US" sz="1200" b="0" i="1" u="none" strike="noStrike" cap="none" baseline="0">
                <a:solidFill>
                  <a:srgbClr val="2A00FF"/>
                </a:solidFill>
                <a:latin typeface="Consolas"/>
                <a:ea typeface="Consolas"/>
                <a:cs typeface="Consolas"/>
                <a:sym typeface="Consolas"/>
              </a:rPr>
              <a:t>"Something else"</a:t>
            </a:r>
            <a:r>
              <a:rPr lang="en-US" sz="12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}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marL="342900" marR="0" lvl="0" indent="-215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215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48" name="Shape 248"/>
          <p:cNvCxnSpPr/>
          <p:nvPr/>
        </p:nvCxnSpPr>
        <p:spPr>
          <a:xfrm>
            <a:off x="179386" y="4724400"/>
            <a:ext cx="8785225" cy="0"/>
          </a:xfrm>
          <a:prstGeom prst="straightConnector1">
            <a:avLst/>
          </a:prstGeom>
          <a:noFill/>
          <a:ln w="9525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</p:cxn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Shape 9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1412874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Shape 94"/>
          <p:cNvSpPr txBox="1"/>
          <p:nvPr/>
        </p:nvSpPr>
        <p:spPr>
          <a:xfrm>
            <a:off x="468312" y="2565400"/>
            <a:ext cx="8135936" cy="4317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Shape 95"/>
          <p:cNvSpPr txBox="1">
            <a:spLocks noGrp="1"/>
          </p:cNvSpPr>
          <p:nvPr>
            <p:ph type="ctrTitle"/>
          </p:nvPr>
        </p:nvSpPr>
        <p:spPr>
          <a:xfrm>
            <a:off x="503237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Agenda</a:t>
            </a:r>
          </a:p>
        </p:txBody>
      </p:sp>
      <p:sp>
        <p:nvSpPr>
          <p:cNvPr id="96" name="Shape 96"/>
          <p:cNvSpPr txBox="1"/>
          <p:nvPr/>
        </p:nvSpPr>
        <p:spPr>
          <a:xfrm>
            <a:off x="395287" y="2998786"/>
            <a:ext cx="8135936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358775" marR="0" lvl="0" indent="-34607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Introduction to Java 8</a:t>
            </a:r>
          </a:p>
          <a:p>
            <a:pPr marL="358775" marR="0" lvl="0" indent="-346075" algn="l" rtl="0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Default methods</a:t>
            </a:r>
          </a:p>
          <a:p>
            <a:pPr marL="358775" marR="0" lvl="0" indent="-346075" algn="l" rtl="0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Functional Programing</a:t>
            </a:r>
          </a:p>
          <a:p>
            <a:pPr marL="758825" marR="0" lvl="1" indent="-288925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–"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Lambdas </a:t>
            </a:r>
          </a:p>
          <a:p>
            <a:pPr marL="758825" marR="0" lvl="1" indent="-288925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–"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methods as references</a:t>
            </a:r>
          </a:p>
          <a:p>
            <a:pPr marL="758825" marR="0" lvl="1" indent="-288925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–"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Functional Interfaces</a:t>
            </a:r>
          </a:p>
          <a:p>
            <a:pPr marL="358775" marR="0" lvl="0" indent="-346075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FP with streams</a:t>
            </a:r>
          </a:p>
          <a:p>
            <a:pPr marL="358775" marR="0" lvl="0" indent="-346075" algn="l" rtl="0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Optionals</a:t>
            </a:r>
          </a:p>
          <a:p>
            <a:pPr marL="358775" marR="0" lvl="0" indent="-346075" algn="l" rtl="0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Extras (Date/Time and bye-bye PermGen).</a:t>
            </a:r>
          </a:p>
          <a:p>
            <a:pPr marL="0" marR="0" lvl="0" indent="0" algn="r" rtl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Default Methods</a:t>
            </a:r>
          </a:p>
        </p:txBody>
      </p:sp>
      <p:pic>
        <p:nvPicPr>
          <p:cNvPr id="254" name="Shape 25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Shape 255"/>
          <p:cNvSpPr txBox="1"/>
          <p:nvPr/>
        </p:nvSpPr>
        <p:spPr>
          <a:xfrm>
            <a:off x="323850" y="1846261"/>
            <a:ext cx="8135936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So what about the diamond problem and multiple inheritance:</a:t>
            </a:r>
          </a:p>
          <a:p>
            <a:pPr marL="342900" marR="0" lvl="0" indent="-215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52438"/>
              </a:buClr>
              <a:buFont typeface="Arial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Default Methods</a:t>
            </a:r>
          </a:p>
        </p:txBody>
      </p:sp>
      <p:pic>
        <p:nvPicPr>
          <p:cNvPr id="261" name="Shape 26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Shape 262"/>
          <p:cNvSpPr txBox="1"/>
          <p:nvPr/>
        </p:nvSpPr>
        <p:spPr>
          <a:xfrm>
            <a:off x="323850" y="1846261"/>
            <a:ext cx="8135936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So what about the diamond problem and multiple inheritance:</a:t>
            </a:r>
          </a:p>
          <a:p>
            <a:pPr marL="342900" marR="0" lvl="0" indent="-215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52438"/>
              </a:buClr>
              <a:buFont typeface="Arial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The chosen implementation will be the closest one in the hierarchy level.</a:t>
            </a: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Default Methods</a:t>
            </a:r>
          </a:p>
        </p:txBody>
      </p:sp>
      <p:pic>
        <p:nvPicPr>
          <p:cNvPr id="268" name="Shape 26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Shape 269"/>
          <p:cNvSpPr txBox="1"/>
          <p:nvPr/>
        </p:nvSpPr>
        <p:spPr>
          <a:xfrm>
            <a:off x="323850" y="1846261"/>
            <a:ext cx="8135936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So what about the diamond problem and multiple inheritance:</a:t>
            </a:r>
          </a:p>
          <a:p>
            <a:pPr marL="342900" marR="0" lvl="0" indent="-215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52438"/>
              </a:buClr>
              <a:buFont typeface="Arial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The chosen implementation will be the closest one in the hierarchy level.</a:t>
            </a: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0" name="Shape 270"/>
          <p:cNvSpPr/>
          <p:nvPr/>
        </p:nvSpPr>
        <p:spPr>
          <a:xfrm>
            <a:off x="3995737" y="3860800"/>
            <a:ext cx="655636" cy="360362"/>
          </a:xfrm>
          <a:prstGeom prst="roundRect">
            <a:avLst>
              <a:gd name="adj" fmla="val 16667"/>
            </a:avLst>
          </a:prstGeom>
          <a:solidFill>
            <a:srgbClr val="552438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libri"/>
              <a:buNone/>
            </a:pPr>
            <a:r>
              <a:rPr lang="en-US"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</a:p>
        </p:txBody>
      </p:sp>
      <p:sp>
        <p:nvSpPr>
          <p:cNvPr id="271" name="Shape 271"/>
          <p:cNvSpPr/>
          <p:nvPr/>
        </p:nvSpPr>
        <p:spPr>
          <a:xfrm>
            <a:off x="4932362" y="4618037"/>
            <a:ext cx="654050" cy="358775"/>
          </a:xfrm>
          <a:prstGeom prst="roundRect">
            <a:avLst>
              <a:gd name="adj" fmla="val 16667"/>
            </a:avLst>
          </a:prstGeom>
          <a:solidFill>
            <a:srgbClr val="552438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libri"/>
              <a:buNone/>
            </a:pPr>
            <a:r>
              <a:rPr lang="en-US"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</a:p>
        </p:txBody>
      </p:sp>
      <p:sp>
        <p:nvSpPr>
          <p:cNvPr id="272" name="Shape 272"/>
          <p:cNvSpPr/>
          <p:nvPr/>
        </p:nvSpPr>
        <p:spPr>
          <a:xfrm>
            <a:off x="3121025" y="5300662"/>
            <a:ext cx="655636" cy="360362"/>
          </a:xfrm>
          <a:prstGeom prst="roundRect">
            <a:avLst>
              <a:gd name="adj" fmla="val 16667"/>
            </a:avLst>
          </a:prstGeom>
          <a:solidFill>
            <a:srgbClr val="552438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libri"/>
              <a:buNone/>
            </a:pPr>
            <a:r>
              <a:rPr lang="en-US"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</a:t>
            </a:r>
          </a:p>
        </p:txBody>
      </p:sp>
      <p:sp>
        <p:nvSpPr>
          <p:cNvPr id="273" name="Shape 273"/>
          <p:cNvSpPr/>
          <p:nvPr/>
        </p:nvSpPr>
        <p:spPr>
          <a:xfrm>
            <a:off x="3995737" y="5867400"/>
            <a:ext cx="655636" cy="360362"/>
          </a:xfrm>
          <a:prstGeom prst="roundRect">
            <a:avLst>
              <a:gd name="adj" fmla="val 16667"/>
            </a:avLst>
          </a:prstGeom>
          <a:solidFill>
            <a:srgbClr val="552438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libri"/>
              <a:buNone/>
            </a:pPr>
            <a:r>
              <a:rPr lang="en-US"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</a:t>
            </a:r>
          </a:p>
        </p:txBody>
      </p:sp>
      <p:cxnSp>
        <p:nvCxnSpPr>
          <p:cNvPr id="274" name="Shape 274"/>
          <p:cNvCxnSpPr/>
          <p:nvPr/>
        </p:nvCxnSpPr>
        <p:spPr>
          <a:xfrm rot="10800000" flipH="1">
            <a:off x="3563937" y="4221162"/>
            <a:ext cx="425449" cy="1079499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/>
            <a:headEnd type="none" w="med" len="med"/>
            <a:tailEnd type="stealth" w="lg" len="lg"/>
          </a:ln>
        </p:spPr>
      </p:cxnSp>
      <p:cxnSp>
        <p:nvCxnSpPr>
          <p:cNvPr id="275" name="Shape 275"/>
          <p:cNvCxnSpPr/>
          <p:nvPr/>
        </p:nvCxnSpPr>
        <p:spPr>
          <a:xfrm rot="10800000">
            <a:off x="4643437" y="4203700"/>
            <a:ext cx="288925" cy="414337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/>
            <a:headEnd type="none" w="med" len="med"/>
            <a:tailEnd type="stealth" w="lg" len="lg"/>
          </a:ln>
        </p:spPr>
      </p:cxnSp>
      <p:cxnSp>
        <p:nvCxnSpPr>
          <p:cNvPr id="276" name="Shape 276"/>
          <p:cNvCxnSpPr/>
          <p:nvPr/>
        </p:nvCxnSpPr>
        <p:spPr>
          <a:xfrm rot="10800000" flipH="1">
            <a:off x="4465637" y="5661025"/>
            <a:ext cx="466725" cy="206374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/>
            <a:headEnd type="none" w="med" len="med"/>
            <a:tailEnd type="stealth" w="lg" len="lg"/>
          </a:ln>
        </p:spPr>
      </p:cxnSp>
      <p:cxnSp>
        <p:nvCxnSpPr>
          <p:cNvPr id="277" name="Shape 277"/>
          <p:cNvCxnSpPr/>
          <p:nvPr/>
        </p:nvCxnSpPr>
        <p:spPr>
          <a:xfrm rot="10800000">
            <a:off x="3776661" y="5676899"/>
            <a:ext cx="363536" cy="190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/>
            <a:headEnd type="none" w="med" len="med"/>
            <a:tailEnd type="stealth" w="lg" len="lg"/>
          </a:ln>
        </p:spPr>
      </p:cxnSp>
      <p:sp>
        <p:nvSpPr>
          <p:cNvPr id="278" name="Shape 278"/>
          <p:cNvSpPr txBox="1"/>
          <p:nvPr/>
        </p:nvSpPr>
        <p:spPr>
          <a:xfrm>
            <a:off x="4716462" y="3860800"/>
            <a:ext cx="431799" cy="3698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()F</a:t>
            </a:r>
          </a:p>
        </p:txBody>
      </p:sp>
      <p:sp>
        <p:nvSpPr>
          <p:cNvPr id="279" name="Shape 279"/>
          <p:cNvSpPr txBox="1"/>
          <p:nvPr/>
        </p:nvSpPr>
        <p:spPr>
          <a:xfrm>
            <a:off x="5651500" y="4621212"/>
            <a:ext cx="1441449" cy="40004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()</a:t>
            </a:r>
            <a:r>
              <a:rPr lang="en-US" sz="16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override</a:t>
            </a:r>
            <a:r>
              <a:rPr lang="en-US"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</a:t>
            </a:r>
          </a:p>
        </p:txBody>
      </p:sp>
      <p:sp>
        <p:nvSpPr>
          <p:cNvPr id="280" name="Shape 280"/>
          <p:cNvSpPr txBox="1"/>
          <p:nvPr/>
        </p:nvSpPr>
        <p:spPr>
          <a:xfrm>
            <a:off x="1752600" y="5259387"/>
            <a:ext cx="1368425" cy="3698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()</a:t>
            </a:r>
            <a:r>
              <a:rPr lang="en-US" sz="16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override</a:t>
            </a: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F</a:t>
            </a:r>
          </a:p>
        </p:txBody>
      </p:sp>
      <p:sp>
        <p:nvSpPr>
          <p:cNvPr id="281" name="Shape 281"/>
          <p:cNvSpPr txBox="1"/>
          <p:nvPr/>
        </p:nvSpPr>
        <p:spPr>
          <a:xfrm>
            <a:off x="3563937" y="6227762"/>
            <a:ext cx="1368425" cy="3698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()</a:t>
            </a: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F() == B.F</a:t>
            </a:r>
          </a:p>
        </p:txBody>
      </p:sp>
      <p:sp>
        <p:nvSpPr>
          <p:cNvPr id="282" name="Shape 282"/>
          <p:cNvSpPr/>
          <p:nvPr/>
        </p:nvSpPr>
        <p:spPr>
          <a:xfrm>
            <a:off x="4967287" y="5318125"/>
            <a:ext cx="654050" cy="358775"/>
          </a:xfrm>
          <a:prstGeom prst="roundRect">
            <a:avLst>
              <a:gd name="adj" fmla="val 16667"/>
            </a:avLst>
          </a:prstGeom>
          <a:solidFill>
            <a:srgbClr val="552438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libri"/>
              <a:buNone/>
            </a:pPr>
            <a:r>
              <a:rPr lang="en-US"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</a:t>
            </a:r>
          </a:p>
        </p:txBody>
      </p:sp>
      <p:cxnSp>
        <p:nvCxnSpPr>
          <p:cNvPr id="283" name="Shape 283"/>
          <p:cNvCxnSpPr/>
          <p:nvPr/>
        </p:nvCxnSpPr>
        <p:spPr>
          <a:xfrm rot="10800000">
            <a:off x="5259387" y="4976811"/>
            <a:ext cx="34924" cy="341311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/>
            <a:headEnd type="none" w="med" len="med"/>
            <a:tailEnd type="stealth" w="lg" len="lg"/>
          </a:ln>
        </p:spPr>
      </p:cxn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Default Methods</a:t>
            </a:r>
          </a:p>
        </p:txBody>
      </p:sp>
      <p:pic>
        <p:nvPicPr>
          <p:cNvPr id="289" name="Shape 28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Shape 290"/>
          <p:cNvSpPr txBox="1"/>
          <p:nvPr/>
        </p:nvSpPr>
        <p:spPr>
          <a:xfrm>
            <a:off x="323850" y="1628775"/>
            <a:ext cx="8135936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What if two implementations are at the same level? </a:t>
            </a:r>
          </a:p>
          <a:p>
            <a:pPr marL="342900" marR="0" lvl="0" indent="-215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52438"/>
              </a:buClr>
              <a:buFont typeface="Arial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 txBox="1"/>
          <p:nvPr/>
        </p:nvSpPr>
        <p:spPr>
          <a:xfrm>
            <a:off x="179386" y="2276475"/>
            <a:ext cx="8785225" cy="4392611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6" name="Shape 296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Default Methods</a:t>
            </a:r>
          </a:p>
        </p:txBody>
      </p:sp>
      <p:pic>
        <p:nvPicPr>
          <p:cNvPr id="297" name="Shape 29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Shape 298"/>
          <p:cNvSpPr txBox="1"/>
          <p:nvPr/>
        </p:nvSpPr>
        <p:spPr>
          <a:xfrm>
            <a:off x="323850" y="1628775"/>
            <a:ext cx="8135936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What if two implementations are at the same level?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Font typeface="Consolas"/>
              <a:buNone/>
            </a:pPr>
            <a:endParaRPr sz="1200" b="1">
              <a:solidFill>
                <a:srgbClr val="7F005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1200" b="1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interface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 {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public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default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doSomething() {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	System.</a:t>
            </a:r>
            <a:r>
              <a:rPr lang="en-US" sz="1200" b="0" i="1" u="none" strike="noStrike" cap="none" baseline="0">
                <a:solidFill>
                  <a:srgbClr val="0000C0"/>
                </a:solidFill>
                <a:latin typeface="Consolas"/>
                <a:ea typeface="Consolas"/>
                <a:cs typeface="Consolas"/>
                <a:sym typeface="Consolas"/>
              </a:rPr>
              <a:t>out</a:t>
            </a:r>
            <a:r>
              <a:rPr lang="en-US" sz="12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.println(</a:t>
            </a:r>
            <a:r>
              <a:rPr lang="en-US" sz="1200" b="0" i="1" u="none" strike="noStrike" cap="none" baseline="0">
                <a:solidFill>
                  <a:srgbClr val="2A00FF"/>
                </a:solidFill>
                <a:latin typeface="Consolas"/>
                <a:ea typeface="Consolas"/>
                <a:cs typeface="Consolas"/>
                <a:sym typeface="Consolas"/>
              </a:rPr>
              <a:t>"A: default implementation"</a:t>
            </a:r>
            <a:r>
              <a:rPr lang="en-US" sz="12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 sz="1200"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>
                <a:latin typeface="Consolas"/>
                <a:ea typeface="Consolas"/>
                <a:cs typeface="Consolas"/>
                <a:sym typeface="Consolas"/>
              </a:rPr>
              <a:t>}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lang="en-US" sz="1200" b="0" i="0" u="none" strike="noStrike" cap="none" baseline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interface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 {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public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default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doSomething() {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	System.</a:t>
            </a:r>
            <a:r>
              <a:rPr lang="en-US" sz="1200" b="0" i="1" u="none" strike="noStrike" cap="none" baseline="0">
                <a:solidFill>
                  <a:srgbClr val="0000C0"/>
                </a:solidFill>
                <a:latin typeface="Consolas"/>
                <a:ea typeface="Consolas"/>
                <a:cs typeface="Consolas"/>
                <a:sym typeface="Consolas"/>
              </a:rPr>
              <a:t>out</a:t>
            </a:r>
            <a:r>
              <a:rPr lang="en-US" sz="12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.println(</a:t>
            </a:r>
            <a:r>
              <a:rPr lang="en-US" sz="1200" b="0" i="1" u="none" strike="noStrike" cap="none" baseline="0">
                <a:solidFill>
                  <a:srgbClr val="2A00FF"/>
                </a:solidFill>
                <a:latin typeface="Consolas"/>
                <a:ea typeface="Consolas"/>
                <a:cs typeface="Consolas"/>
                <a:sym typeface="Consolas"/>
              </a:rPr>
              <a:t>“B: default implementation"</a:t>
            </a:r>
            <a:r>
              <a:rPr lang="en-US" sz="12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 sz="1200"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>
                <a:latin typeface="Consolas"/>
                <a:ea typeface="Consolas"/>
                <a:cs typeface="Consolas"/>
                <a:sym typeface="Consolas"/>
              </a:rPr>
              <a:t>}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Open Sans"/>
              <a:buNone/>
            </a:pPr>
            <a:endParaRPr sz="2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Student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implements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A, B {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99" name="Shape 299"/>
          <p:cNvCxnSpPr/>
          <p:nvPr/>
        </p:nvCxnSpPr>
        <p:spPr>
          <a:xfrm>
            <a:off x="179386" y="3933825"/>
            <a:ext cx="8785225" cy="0"/>
          </a:xfrm>
          <a:prstGeom prst="straightConnector1">
            <a:avLst/>
          </a:prstGeom>
          <a:noFill/>
          <a:ln w="9525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300" name="Shape 300"/>
          <p:cNvCxnSpPr/>
          <p:nvPr/>
        </p:nvCxnSpPr>
        <p:spPr>
          <a:xfrm>
            <a:off x="179386" y="5516562"/>
            <a:ext cx="8785225" cy="0"/>
          </a:xfrm>
          <a:prstGeom prst="straightConnector1">
            <a:avLst/>
          </a:prstGeom>
          <a:noFill/>
          <a:ln w="9525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</p:cxn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Shape 305"/>
          <p:cNvSpPr txBox="1"/>
          <p:nvPr/>
        </p:nvSpPr>
        <p:spPr>
          <a:xfrm>
            <a:off x="179386" y="2276475"/>
            <a:ext cx="8785225" cy="4392611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6" name="Shape 306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Default Methods</a:t>
            </a:r>
          </a:p>
        </p:txBody>
      </p:sp>
      <p:pic>
        <p:nvPicPr>
          <p:cNvPr id="307" name="Shape 30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Shape 308"/>
          <p:cNvSpPr txBox="1"/>
          <p:nvPr/>
        </p:nvSpPr>
        <p:spPr>
          <a:xfrm>
            <a:off x="323850" y="1628775"/>
            <a:ext cx="8135936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What if two implementations are at the same level?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Font typeface="Consolas"/>
              <a:buNone/>
            </a:pPr>
            <a:endParaRPr sz="1200" b="1">
              <a:solidFill>
                <a:srgbClr val="7F005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1200" b="1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interface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 {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public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default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doSomething() {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	System.</a:t>
            </a:r>
            <a:r>
              <a:rPr lang="en-US" sz="1200" b="0" i="1" u="none" strike="noStrike" cap="none" baseline="0">
                <a:solidFill>
                  <a:srgbClr val="0000C0"/>
                </a:solidFill>
                <a:latin typeface="Consolas"/>
                <a:ea typeface="Consolas"/>
                <a:cs typeface="Consolas"/>
                <a:sym typeface="Consolas"/>
              </a:rPr>
              <a:t>out</a:t>
            </a:r>
            <a:r>
              <a:rPr lang="en-US" sz="12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.println(</a:t>
            </a:r>
            <a:r>
              <a:rPr lang="en-US" sz="1200" b="0" i="1" u="none" strike="noStrike" cap="none" baseline="0">
                <a:solidFill>
                  <a:srgbClr val="2A00FF"/>
                </a:solidFill>
                <a:latin typeface="Consolas"/>
                <a:ea typeface="Consolas"/>
                <a:cs typeface="Consolas"/>
                <a:sym typeface="Consolas"/>
              </a:rPr>
              <a:t>"A: default implementation"</a:t>
            </a:r>
            <a:r>
              <a:rPr lang="en-US" sz="12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 sz="1200"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>
                <a:latin typeface="Consolas"/>
                <a:ea typeface="Consolas"/>
                <a:cs typeface="Consolas"/>
                <a:sym typeface="Consolas"/>
              </a:rPr>
              <a:t>}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lang="en-US" sz="1200" b="0" i="0" u="none" strike="noStrike" cap="none" baseline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interface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 {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public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default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doSomething() {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	System.</a:t>
            </a:r>
            <a:r>
              <a:rPr lang="en-US" sz="1200" b="0" i="1" u="none" strike="noStrike" cap="none" baseline="0">
                <a:solidFill>
                  <a:srgbClr val="0000C0"/>
                </a:solidFill>
                <a:latin typeface="Consolas"/>
                <a:ea typeface="Consolas"/>
                <a:cs typeface="Consolas"/>
                <a:sym typeface="Consolas"/>
              </a:rPr>
              <a:t>out</a:t>
            </a:r>
            <a:r>
              <a:rPr lang="en-US" sz="12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.println(</a:t>
            </a:r>
            <a:r>
              <a:rPr lang="en-US" sz="1200" b="0" i="1" u="none" strike="noStrike" cap="none" baseline="0">
                <a:solidFill>
                  <a:srgbClr val="2A00FF"/>
                </a:solidFill>
                <a:latin typeface="Consolas"/>
                <a:ea typeface="Consolas"/>
                <a:cs typeface="Consolas"/>
                <a:sym typeface="Consolas"/>
              </a:rPr>
              <a:t>“B: default implementation"</a:t>
            </a:r>
            <a:r>
              <a:rPr lang="en-US" sz="12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 sz="1200"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>
                <a:latin typeface="Consolas"/>
                <a:ea typeface="Consolas"/>
                <a:cs typeface="Consolas"/>
                <a:sym typeface="Consolas"/>
              </a:rPr>
              <a:t>}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	</a:t>
            </a: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Open Sans"/>
              <a:buNone/>
            </a:pPr>
            <a:endParaRPr sz="2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Student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implements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A, B {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309" name="Shape 309"/>
          <p:cNvCxnSpPr/>
          <p:nvPr/>
        </p:nvCxnSpPr>
        <p:spPr>
          <a:xfrm>
            <a:off x="179386" y="3933825"/>
            <a:ext cx="8785225" cy="0"/>
          </a:xfrm>
          <a:prstGeom prst="straightConnector1">
            <a:avLst/>
          </a:prstGeom>
          <a:noFill/>
          <a:ln w="9525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310" name="Shape 310"/>
          <p:cNvCxnSpPr/>
          <p:nvPr/>
        </p:nvCxnSpPr>
        <p:spPr>
          <a:xfrm>
            <a:off x="179386" y="5516562"/>
            <a:ext cx="8785225" cy="0"/>
          </a:xfrm>
          <a:prstGeom prst="straightConnector1">
            <a:avLst/>
          </a:prstGeom>
          <a:noFill/>
          <a:ln w="9525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311" name="Shape 311"/>
          <p:cNvSpPr txBox="1"/>
          <p:nvPr/>
        </p:nvSpPr>
        <p:spPr>
          <a:xfrm>
            <a:off x="3059111" y="5661025"/>
            <a:ext cx="433386" cy="288925"/>
          </a:xfrm>
          <a:prstGeom prst="rect">
            <a:avLst/>
          </a:prstGeom>
          <a:noFill/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2" name="Shape 312"/>
          <p:cNvSpPr txBox="1"/>
          <p:nvPr/>
        </p:nvSpPr>
        <p:spPr>
          <a:xfrm>
            <a:off x="4392612" y="5805487"/>
            <a:ext cx="2279650" cy="369886"/>
          </a:xfrm>
          <a:prstGeom prst="rect">
            <a:avLst/>
          </a:prstGeom>
          <a:noFill/>
          <a:ln w="9525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Which will be chosen?</a:t>
            </a:r>
          </a:p>
        </p:txBody>
      </p:sp>
      <p:cxnSp>
        <p:nvCxnSpPr>
          <p:cNvPr id="313" name="Shape 313"/>
          <p:cNvCxnSpPr/>
          <p:nvPr/>
        </p:nvCxnSpPr>
        <p:spPr>
          <a:xfrm rot="10800000">
            <a:off x="3492500" y="5949950"/>
            <a:ext cx="900111" cy="39687"/>
          </a:xfrm>
          <a:prstGeom prst="straightConnector1">
            <a:avLst/>
          </a:prstGeom>
          <a:noFill/>
          <a:ln w="9525" cap="flat" cmpd="sng">
            <a:solidFill>
              <a:srgbClr val="552438"/>
            </a:solidFill>
            <a:prstDash val="solid"/>
            <a:miter/>
            <a:headEnd type="none" w="med" len="med"/>
            <a:tailEnd type="stealth" w="lg" len="lg"/>
          </a:ln>
        </p:spPr>
      </p:cxn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Shape 318"/>
          <p:cNvSpPr txBox="1"/>
          <p:nvPr/>
        </p:nvSpPr>
        <p:spPr>
          <a:xfrm>
            <a:off x="179386" y="2276475"/>
            <a:ext cx="8785225" cy="865187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9" name="Shape 319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Default Methods</a:t>
            </a:r>
          </a:p>
        </p:txBody>
      </p:sp>
      <p:pic>
        <p:nvPicPr>
          <p:cNvPr id="320" name="Shape 3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Shape 321"/>
          <p:cNvSpPr txBox="1"/>
          <p:nvPr/>
        </p:nvSpPr>
        <p:spPr>
          <a:xfrm>
            <a:off x="323850" y="1628775"/>
            <a:ext cx="8135936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What if two implementations are at the same level? 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Student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implements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A, B {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>
                <a:latin typeface="Consolas"/>
                <a:ea typeface="Consolas"/>
                <a:cs typeface="Consolas"/>
                <a:sym typeface="Consolas"/>
              </a:rPr>
              <a:t>	}</a:t>
            </a: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1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None!</a:t>
            </a: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We will have to provide an implementation for the ambiguous method in the implementing class.</a:t>
            </a:r>
            <a:b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hape 326"/>
          <p:cNvSpPr txBox="1"/>
          <p:nvPr/>
        </p:nvSpPr>
        <p:spPr>
          <a:xfrm>
            <a:off x="190500" y="4941887"/>
            <a:ext cx="8785225" cy="1754187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7" name="Shape 327"/>
          <p:cNvSpPr txBox="1"/>
          <p:nvPr/>
        </p:nvSpPr>
        <p:spPr>
          <a:xfrm>
            <a:off x="179386" y="2276475"/>
            <a:ext cx="8785225" cy="865187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8" name="Shape 328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Default Methods</a:t>
            </a:r>
          </a:p>
        </p:txBody>
      </p:sp>
      <p:pic>
        <p:nvPicPr>
          <p:cNvPr id="329" name="Shape 3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Shape 330"/>
          <p:cNvSpPr txBox="1"/>
          <p:nvPr/>
        </p:nvSpPr>
        <p:spPr>
          <a:xfrm>
            <a:off x="323850" y="1628775"/>
            <a:ext cx="8135936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What if two implementations are at the same level? 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Student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implements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A, B {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>
                <a:latin typeface="Consolas"/>
                <a:ea typeface="Consolas"/>
                <a:cs typeface="Consolas"/>
                <a:sym typeface="Consolas"/>
              </a:rPr>
              <a:t>    }</a:t>
            </a: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1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None!</a:t>
            </a: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We will have to provide an implementation for the ambiguous method in the implementing class: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1" i="0" u="none" strike="noStrike" cap="none" baseline="0">
              <a:solidFill>
                <a:srgbClr val="7F005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Student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implements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A, B {</a:t>
            </a:r>
            <a:b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lang="en-US" sz="1200" b="0" i="0" u="none" strike="noStrike" cap="none" baseline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646464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646464"/>
                </a:solidFill>
                <a:latin typeface="Consolas"/>
                <a:ea typeface="Consolas"/>
                <a:cs typeface="Consolas"/>
                <a:sym typeface="Consolas"/>
              </a:rPr>
              <a:t>	@Override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public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doSomething() {</a:t>
            </a:r>
            <a:b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lang="en-US" sz="1200" b="0" i="0" u="none" strike="noStrike" cap="none" baseline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}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331" name="Shape 331"/>
          <p:cNvCxnSpPr/>
          <p:nvPr/>
        </p:nvCxnSpPr>
        <p:spPr>
          <a:xfrm>
            <a:off x="4284662" y="4941887"/>
            <a:ext cx="0" cy="1754187"/>
          </a:xfrm>
          <a:prstGeom prst="straightConnector1">
            <a:avLst/>
          </a:prstGeom>
          <a:noFill/>
          <a:ln w="9525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332" name="Shape 332"/>
          <p:cNvSpPr txBox="1"/>
          <p:nvPr/>
        </p:nvSpPr>
        <p:spPr>
          <a:xfrm>
            <a:off x="4716462" y="4941887"/>
            <a:ext cx="4464050" cy="175418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Student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implements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A, B {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1200" b="0" i="0" u="none" strike="noStrike" cap="none" baseline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lang="en-US" sz="12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46464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646464"/>
                </a:solidFill>
                <a:latin typeface="Consolas"/>
                <a:ea typeface="Consolas"/>
                <a:cs typeface="Consolas"/>
                <a:sym typeface="Consolas"/>
              </a:rPr>
              <a:t>	@Override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public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doSomething() {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A.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super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.doSomething();	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>
                <a:latin typeface="Consolas"/>
                <a:ea typeface="Consolas"/>
                <a:cs typeface="Consolas"/>
                <a:sym typeface="Consolas"/>
              </a:rPr>
              <a:t>	}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 baseline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Shape 337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Default Methods</a:t>
            </a:r>
          </a:p>
        </p:txBody>
      </p:sp>
      <p:pic>
        <p:nvPicPr>
          <p:cNvPr id="338" name="Shape 3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Shape 339"/>
          <p:cNvSpPr txBox="1"/>
          <p:nvPr/>
        </p:nvSpPr>
        <p:spPr>
          <a:xfrm>
            <a:off x="323850" y="1846261"/>
            <a:ext cx="8135936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Why do we need default methods?! </a:t>
            </a:r>
            <a:b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	We managed just fine without them for a long time.</a:t>
            </a:r>
            <a:b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Shape 344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Default Methods</a:t>
            </a:r>
          </a:p>
        </p:txBody>
      </p:sp>
      <p:pic>
        <p:nvPicPr>
          <p:cNvPr id="345" name="Shape 3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Shape 346"/>
          <p:cNvSpPr txBox="1"/>
          <p:nvPr/>
        </p:nvSpPr>
        <p:spPr>
          <a:xfrm>
            <a:off x="323850" y="1846261"/>
            <a:ext cx="8135936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Why do we need default methods?! </a:t>
            </a:r>
            <a:b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	We managed just fine without them for a long time.</a:t>
            </a:r>
            <a:b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Interfaces are coupled with implementing classes. </a:t>
            </a:r>
            <a:b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It is impossible to add a method to an interface without harming all it’s implementers.</a:t>
            </a:r>
            <a:b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Java 8 presents a lot of new functionality, especially with collections and lambda expressions. In order to provide backward compatibility – default methods are needed.</a:t>
            </a: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Introduction to java 8</a:t>
            </a:r>
          </a:p>
        </p:txBody>
      </p:sp>
      <p:pic>
        <p:nvPicPr>
          <p:cNvPr id="102" name="Shape 10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Shape 103"/>
          <p:cNvSpPr txBox="1"/>
          <p:nvPr/>
        </p:nvSpPr>
        <p:spPr>
          <a:xfrm>
            <a:off x="373062" y="1557337"/>
            <a:ext cx="8135936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From Java 1.5,  there weren't any major changes with the Java language.</a:t>
            </a:r>
            <a:b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Trends like “functional programming” and “lambda expressions” became more common and the Java’s “ignoring strategy” was proven wrong.</a:t>
            </a:r>
            <a:b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Scala grew more successful and started to challenge Java.</a:t>
            </a:r>
            <a:b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The language must go on.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Shape 351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Default Methods</a:t>
            </a:r>
          </a:p>
        </p:txBody>
      </p:sp>
      <p:pic>
        <p:nvPicPr>
          <p:cNvPr id="352" name="Shape 3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Shape 353"/>
          <p:cNvSpPr txBox="1"/>
          <p:nvPr/>
        </p:nvSpPr>
        <p:spPr>
          <a:xfrm>
            <a:off x="323850" y="1846261"/>
            <a:ext cx="8135936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Interfaces with default methods vs abstract class:</a:t>
            </a:r>
            <a:b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Default methods cannot be constructors</a:t>
            </a:r>
          </a:p>
          <a:p>
            <a:pPr marL="0" marR="0" lvl="0" indent="0" algn="l" rtl="0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Interfaces with Default methods cannot have members</a:t>
            </a:r>
          </a:p>
          <a:p>
            <a:pPr marL="0" marR="0" lvl="0" indent="0" algn="l" rtl="0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Default methods cannot hold an object’s state.</a:t>
            </a:r>
          </a:p>
          <a:p>
            <a:pPr marL="0" marR="0" lvl="0" indent="0" algn="l" rtl="0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Default methods are mostly there for backward compatibility.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Shape 358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00" cy="11507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Functional Programming</a:t>
            </a:r>
          </a:p>
        </p:txBody>
      </p:sp>
      <p:pic>
        <p:nvPicPr>
          <p:cNvPr id="359" name="Shape 35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600" cy="1184400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Shape 360"/>
          <p:cNvSpPr txBox="1"/>
          <p:nvPr/>
        </p:nvSpPr>
        <p:spPr>
          <a:xfrm>
            <a:off x="323850" y="1846261"/>
            <a:ext cx="8135999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1" name="Shape 36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240086" y="2708275"/>
            <a:ext cx="2609699" cy="2571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/>
            <a:headEnd type="none" w="med" len="med"/>
            <a:tailEnd type="none" w="med" len="med"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Shape 366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Functional Programming</a:t>
            </a:r>
          </a:p>
        </p:txBody>
      </p:sp>
      <p:pic>
        <p:nvPicPr>
          <p:cNvPr id="367" name="Shape 36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Shape 368"/>
          <p:cNvSpPr txBox="1"/>
          <p:nvPr/>
        </p:nvSpPr>
        <p:spPr>
          <a:xfrm>
            <a:off x="323850" y="1846261"/>
            <a:ext cx="8135936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 dirty="0" smtClean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Not new, 1930 – lambda calculus (academic world)</a:t>
            </a: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 dirty="0" smtClean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Functional programming </a:t>
            </a:r>
            <a:r>
              <a:rPr lang="en-US" sz="2000" b="0" i="0" u="none" strike="noStrike" cap="none" baseline="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is an ongoing trend in the programming world, that cannot be </a:t>
            </a:r>
            <a:r>
              <a:rPr lang="en-US" sz="2000" b="0" i="0" u="none" strike="noStrike" cap="none" baseline="0" dirty="0" smtClean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ignored (</a:t>
            </a:r>
            <a:r>
              <a:rPr lang="en-US" sz="2000" b="0" i="0" u="none" strike="noStrike" cap="none" baseline="0" dirty="0" err="1" smtClean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haskell</a:t>
            </a:r>
            <a:r>
              <a:rPr lang="en-US" sz="2000" b="0" i="0" u="none" strike="noStrike" cap="none" baseline="0" dirty="0" smtClean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lang="en-US" sz="2000" b="0" i="0" u="none" strike="noStrike" cap="none" baseline="0" dirty="0" err="1" smtClean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erlang</a:t>
            </a:r>
            <a:r>
              <a:rPr lang="en-US" sz="2000" b="0" i="0" u="none" strike="noStrike" cap="none" baseline="0" dirty="0" smtClean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, list, scheme,</a:t>
            </a:r>
            <a:r>
              <a:rPr lang="en-US" sz="2000" b="0" i="0" u="none" strike="noStrike" cap="none" dirty="0" smtClean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groovy, F#, </a:t>
            </a:r>
            <a:r>
              <a:rPr lang="en-US" sz="2000" b="0" i="0" u="none" strike="noStrike" cap="none" dirty="0" err="1" smtClean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scala</a:t>
            </a:r>
            <a:r>
              <a:rPr lang="en-US" sz="2000" b="0" i="0" u="none" strike="noStrike" cap="none" baseline="0" dirty="0" smtClean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).</a:t>
            </a:r>
            <a:endParaRPr lang="en-US" sz="2000" b="0" i="0" u="none" strike="noStrike" cap="none" baseline="0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In the Java world, only primitives can exist outside an object scope.</a:t>
            </a:r>
          </a:p>
          <a:p>
            <a:pPr marL="342900" marR="0" lvl="0" indent="-342900" algn="l" rtl="0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But FP is all about functions.</a:t>
            </a:r>
          </a:p>
          <a:p>
            <a:pPr marL="342900" marR="0" lvl="0" indent="-215900" algn="l" rtl="0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Clr>
                <a:srgbClr val="552438"/>
              </a:buClr>
              <a:buFont typeface="Arial"/>
              <a:buNone/>
            </a:pPr>
            <a:endParaRPr sz="2000" b="0" i="0" u="none" strike="noStrike" cap="none" baseline="0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2000" b="0" i="0" u="none" strike="noStrike" cap="none" baseline="0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Shape 366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 dirty="0" smtClean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Why Functional </a:t>
            </a:r>
            <a:r>
              <a:rPr lang="en-US" sz="4000" b="0" i="0" u="none" strike="noStrike" cap="none" baseline="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Programming</a:t>
            </a:r>
          </a:p>
        </p:txBody>
      </p:sp>
      <p:pic>
        <p:nvPicPr>
          <p:cNvPr id="367" name="Shape 36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Shape 368"/>
          <p:cNvSpPr txBox="1"/>
          <p:nvPr/>
        </p:nvSpPr>
        <p:spPr>
          <a:xfrm>
            <a:off x="323850" y="1846261"/>
            <a:ext cx="8135936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 dirty="0" smtClean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Programming Paradigms:</a:t>
            </a:r>
            <a:r>
              <a:rPr lang="en-US" sz="2000" b="0" i="0" u="none" strike="noStrike" cap="none" dirty="0" smtClean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Function, Structural, Object Oriented.</a:t>
            </a:r>
            <a:endParaRPr lang="en-US" sz="2000" b="0" i="0" u="none" strike="noStrike" cap="none" baseline="0" dirty="0" smtClean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215900" algn="l" rtl="0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Clr>
                <a:srgbClr val="552438"/>
              </a:buClr>
              <a:buFont typeface="Arial" pitchFamily="34" charset="0"/>
              <a:buChar char="•"/>
            </a:pPr>
            <a:r>
              <a:rPr lang="en-US" sz="2000" b="0" i="0" u="none" strike="noStrike" cap="none" baseline="0" dirty="0" smtClean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Function base blocks:</a:t>
            </a:r>
          </a:p>
          <a:p>
            <a:pPr marL="342900" lvl="1" indent="-215900">
              <a:lnSpc>
                <a:spcPct val="150000"/>
              </a:lnSpc>
              <a:spcBef>
                <a:spcPts val="1800"/>
              </a:spcBef>
              <a:buClr>
                <a:srgbClr val="552438"/>
              </a:buClr>
              <a:buFont typeface="Arial" pitchFamily="34" charset="0"/>
              <a:buChar char="•"/>
            </a:pPr>
            <a:r>
              <a:rPr lang="en-US" sz="2000" b="0" i="0" u="none" strike="noStrike" cap="none" baseline="0" dirty="0" smtClean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	No </a:t>
            </a:r>
            <a:r>
              <a:rPr lang="en-US" sz="2000" dirty="0" smtClean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</a:t>
            </a:r>
            <a:r>
              <a:rPr lang="en-US" sz="2000" b="0" i="0" u="none" strike="noStrike" cap="none" baseline="0" dirty="0" smtClean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tate</a:t>
            </a:r>
          </a:p>
          <a:p>
            <a:pPr marL="584200" lvl="4" indent="-457200">
              <a:lnSpc>
                <a:spcPct val="150000"/>
              </a:lnSpc>
              <a:spcBef>
                <a:spcPts val="1800"/>
              </a:spcBef>
              <a:buClr>
                <a:srgbClr val="552438"/>
              </a:buClr>
              <a:buFont typeface="Arial" pitchFamily="34" charset="0"/>
              <a:buChar char="•"/>
            </a:pPr>
            <a:r>
              <a:rPr lang="en-US" sz="2000" dirty="0" smtClean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    No </a:t>
            </a:r>
            <a:r>
              <a:rPr lang="en-US" sz="2000" dirty="0" smtClean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Side </a:t>
            </a:r>
            <a:r>
              <a:rPr lang="en-US" sz="2000" dirty="0" smtClean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effect</a:t>
            </a:r>
          </a:p>
          <a:p>
            <a:pPr marL="584200" lvl="4" indent="-457200">
              <a:lnSpc>
                <a:spcPct val="150000"/>
              </a:lnSpc>
              <a:spcBef>
                <a:spcPts val="1800"/>
              </a:spcBef>
              <a:buClr>
                <a:srgbClr val="552438"/>
              </a:buClr>
              <a:buFont typeface="Arial" pitchFamily="34" charset="0"/>
              <a:buChar char="•"/>
            </a:pPr>
            <a:r>
              <a:rPr lang="en-US" sz="2000" dirty="0" smtClean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Main Advantage:</a:t>
            </a:r>
          </a:p>
          <a:p>
            <a:pPr marL="584200" lvl="7" indent="-457200">
              <a:lnSpc>
                <a:spcPct val="150000"/>
              </a:lnSpc>
              <a:spcBef>
                <a:spcPts val="1800"/>
              </a:spcBef>
              <a:buClr>
                <a:srgbClr val="552438"/>
              </a:buClr>
              <a:buFont typeface="Arial" pitchFamily="34" charset="0"/>
              <a:buChar char="•"/>
            </a:pPr>
            <a:r>
              <a:rPr lang="en-US" sz="2000" dirty="0" smtClean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    True simultaneous execution</a:t>
            </a:r>
          </a:p>
          <a:p>
            <a:pPr marL="584200" lvl="5" indent="-457200">
              <a:lnSpc>
                <a:spcPct val="150000"/>
              </a:lnSpc>
              <a:spcBef>
                <a:spcPts val="1800"/>
              </a:spcBef>
              <a:buClr>
                <a:srgbClr val="552438"/>
              </a:buClr>
              <a:buFont typeface="Arial" pitchFamily="34" charset="0"/>
              <a:buChar char="•"/>
            </a:pPr>
            <a:r>
              <a:rPr lang="en-US" sz="2000" dirty="0" smtClean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   Less resource leaks</a:t>
            </a:r>
          </a:p>
          <a:p>
            <a:pPr marL="0" marR="0" lvl="0" indent="0" algn="r" rtl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2000" b="0" i="0" u="none" strike="noStrike" cap="none" baseline="0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Shape 373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Functional Programming</a:t>
            </a:r>
          </a:p>
        </p:txBody>
      </p:sp>
      <p:pic>
        <p:nvPicPr>
          <p:cNvPr id="374" name="Shape 37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Shape 375"/>
          <p:cNvSpPr txBox="1"/>
          <p:nvPr/>
        </p:nvSpPr>
        <p:spPr>
          <a:xfrm>
            <a:off x="323850" y="1846261"/>
            <a:ext cx="8135936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Functional programing is an ongoing trend in the programming world, that cannot be ignored.</a:t>
            </a:r>
          </a:p>
          <a:p>
            <a:pPr marL="342900" marR="0" lvl="0" indent="-342900" algn="l" rtl="0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In the Java world, only primitives can exist outside an object scope.</a:t>
            </a:r>
          </a:p>
          <a:p>
            <a:pPr marL="342900" marR="0" lvl="0" indent="-342900" algn="l" rtl="0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But FP is all about functions.</a:t>
            </a:r>
            <a:b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We cannot define a method that is alive all by itself.</a:t>
            </a:r>
          </a:p>
          <a:p>
            <a:pPr marL="342900" marR="0" lvl="0" indent="-342900" algn="l" rtl="0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We cannot pass a method as an argument to another method.</a:t>
            </a:r>
          </a:p>
          <a:p>
            <a:pPr marL="0" marR="0" lvl="0" indent="0" algn="r" rtl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Shape 380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Functional Programming</a:t>
            </a:r>
          </a:p>
        </p:txBody>
      </p:sp>
      <p:pic>
        <p:nvPicPr>
          <p:cNvPr id="381" name="Shape 38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Shape 382"/>
          <p:cNvSpPr txBox="1"/>
          <p:nvPr/>
        </p:nvSpPr>
        <p:spPr>
          <a:xfrm>
            <a:off x="323850" y="1846261"/>
            <a:ext cx="8135936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Java 8 presents some new ways to overcome these problems (at least partially) with new syntax and new capabilities:</a:t>
            </a:r>
            <a:b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Shape 387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Functional Programming</a:t>
            </a:r>
          </a:p>
        </p:txBody>
      </p:sp>
      <p:pic>
        <p:nvPicPr>
          <p:cNvPr id="388" name="Shape 38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Shape 389"/>
          <p:cNvSpPr txBox="1"/>
          <p:nvPr/>
        </p:nvSpPr>
        <p:spPr>
          <a:xfrm>
            <a:off x="323850" y="1846261"/>
            <a:ext cx="8135936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Java 8 presents some new ways to overcome these problems (at least partially) with new syntax and new capabilities:</a:t>
            </a:r>
            <a:b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Lambda expressions</a:t>
            </a:r>
          </a:p>
          <a:p>
            <a:pPr marL="342900" marR="0" lvl="0" indent="-342900" algn="l" rtl="0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Method references</a:t>
            </a:r>
          </a:p>
          <a:p>
            <a:pPr marL="342900" marR="0" lvl="0" indent="-342900" algn="l" rtl="0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Streams</a:t>
            </a:r>
          </a:p>
          <a:p>
            <a:pPr marL="342900" marR="0" lvl="0" indent="-342900" algn="l" rtl="0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" name="Shape 1093"/>
          <p:cNvSpPr txBox="1"/>
          <p:nvPr/>
        </p:nvSpPr>
        <p:spPr>
          <a:xfrm>
            <a:off x="1835150" y="2276475"/>
            <a:ext cx="5329237" cy="3673475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4" name="Shape 1094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Functional Programming</a:t>
            </a:r>
          </a:p>
        </p:txBody>
      </p:sp>
      <p:pic>
        <p:nvPicPr>
          <p:cNvPr id="1095" name="Shape 109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096" name="Shape 1096"/>
          <p:cNvSpPr txBox="1"/>
          <p:nvPr/>
        </p:nvSpPr>
        <p:spPr>
          <a:xfrm>
            <a:off x="323850" y="1628775"/>
            <a:ext cx="8496299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97" name="Shape 109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592386" y="2924175"/>
            <a:ext cx="3816349" cy="25225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Shape 1102"/>
          <p:cNvSpPr txBox="1"/>
          <p:nvPr/>
        </p:nvSpPr>
        <p:spPr>
          <a:xfrm>
            <a:off x="192086" y="3500437"/>
            <a:ext cx="8785225" cy="719136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3" name="Shape 1103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Functional Programming</a:t>
            </a:r>
          </a:p>
        </p:txBody>
      </p:sp>
      <p:pic>
        <p:nvPicPr>
          <p:cNvPr id="1104" name="Shape 110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105" name="Shape 1105"/>
          <p:cNvSpPr txBox="1"/>
          <p:nvPr/>
        </p:nvSpPr>
        <p:spPr>
          <a:xfrm>
            <a:off x="323850" y="1628775"/>
            <a:ext cx="8496299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lvl="0" indent="-342900"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Higher order functions:   </a:t>
            </a:r>
            <a:br>
              <a:rPr lang="en-US" sz="2000" b="0" i="0" u="none" strike="noStrike" cap="none" baseline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000" b="0" i="0" u="none" strike="noStrike" cap="none" baseline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	Mathematically:		</a:t>
            </a:r>
            <a:r>
              <a:rPr lang="en-US" sz="2000" dirty="0" smtClean="0">
                <a:latin typeface="Open Sans"/>
                <a:ea typeface="Open Sans"/>
                <a:cs typeface="Open Sans"/>
                <a:sym typeface="Open Sans"/>
              </a:rPr>
              <a:t> Y = F(X)</a:t>
            </a:r>
            <a:endParaRPr lang="en-US" sz="2000" b="0" i="0" u="none" strike="noStrike" cap="none" baseline="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000" b="0" i="0" u="none" strike="noStrike" cap="none" baseline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	</a:t>
            </a:r>
            <a:br>
              <a:rPr lang="en-US" sz="2000" b="0" i="0" u="none" strike="noStrike" cap="none" baseline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	</a:t>
            </a:r>
            <a:r>
              <a:rPr lang="en-US" sz="1600" b="0" i="0" u="none" strike="noStrike" cap="none" baseline="0" dirty="0" err="1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inventory</a:t>
            </a:r>
            <a:r>
              <a:rPr lang="en-US" sz="1600" b="0" i="0" u="none" strike="noStrike" cap="none" baseline="0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.sort</a:t>
            </a:r>
            <a:r>
              <a:rPr lang="en-US" sz="1600" b="0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 (</a:t>
            </a:r>
            <a:r>
              <a:rPr lang="en-US" sz="1600" b="0" i="0" u="none" strike="noStrike" cap="none" baseline="0" dirty="0" err="1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-US" sz="1600" b="0" i="0" u="none" strike="noStrike" cap="none" baseline="0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US" sz="1600" b="0" i="0" u="none" strike="noStrike" cap="none" baseline="0" dirty="0" err="1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y</a:t>
            </a:r>
            <a:r>
              <a:rPr lang="en-US" sz="1600" b="0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-&gt; </a:t>
            </a:r>
            <a:r>
              <a:rPr lang="en-US" sz="1600" b="0" i="0" u="none" strike="noStrike" cap="none" baseline="0" dirty="0" err="1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-US" sz="1600" b="0" i="0" u="none" strike="noStrike" cap="none" baseline="0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.getWeight</a:t>
            </a:r>
            <a:r>
              <a:rPr lang="en-US" sz="1600" b="0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() - </a:t>
            </a:r>
            <a:r>
              <a:rPr lang="en-US" sz="1600" b="0" i="0" u="none" strike="noStrike" cap="none" baseline="0" dirty="0" err="1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y</a:t>
            </a:r>
            <a:r>
              <a:rPr lang="en-US" sz="1600" b="0" i="0" u="none" strike="noStrike" cap="none" baseline="0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.getWeight</a:t>
            </a:r>
            <a:r>
              <a:rPr lang="en-US" sz="1600" b="0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() );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215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000" b="0" i="0" u="none" strike="noStrike" cap="none" baseline="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	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600" b="0" i="0" u="none" strike="noStrike" cap="none" baseline="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2413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600" b="0" i="0" u="none" strike="noStrike" cap="none" baseline="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baseline="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p:transition spd="slow">
    <p:cut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Shape 1110"/>
          <p:cNvSpPr txBox="1"/>
          <p:nvPr/>
        </p:nvSpPr>
        <p:spPr>
          <a:xfrm>
            <a:off x="192086" y="3500437"/>
            <a:ext cx="8785225" cy="719136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1" name="Shape 1111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Functional Programming</a:t>
            </a:r>
          </a:p>
        </p:txBody>
      </p:sp>
      <p:pic>
        <p:nvPicPr>
          <p:cNvPr id="1112" name="Shape 11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113" name="Shape 1113"/>
          <p:cNvSpPr txBox="1"/>
          <p:nvPr/>
        </p:nvSpPr>
        <p:spPr>
          <a:xfrm>
            <a:off x="323850" y="1628775"/>
            <a:ext cx="8496299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lvl="0" indent="-342900"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Higher order functions:   </a:t>
            </a:r>
            <a:br>
              <a:rPr lang="en-US" sz="2000" b="0" i="0" u="none" strike="noStrike" cap="none" baseline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000" b="0" i="0" u="none" strike="noStrike" cap="none" baseline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	Mathematically:		</a:t>
            </a:r>
            <a:r>
              <a:rPr lang="en-US" sz="2000" dirty="0" smtClean="0">
                <a:latin typeface="Open Sans"/>
                <a:ea typeface="Open Sans"/>
                <a:cs typeface="Open Sans"/>
                <a:sym typeface="Open Sans"/>
              </a:rPr>
              <a:t> Y = F(X)</a:t>
            </a:r>
            <a:endParaRPr lang="en-US" sz="2000" b="0" i="0" u="none" strike="noStrike" cap="none" baseline="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000" b="0" i="0" u="none" strike="noStrike" cap="none" baseline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	</a:t>
            </a:r>
            <a:br>
              <a:rPr lang="en-US" sz="2000" b="0" i="0" u="none" strike="noStrike" cap="none" baseline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	</a:t>
            </a:r>
            <a:r>
              <a:rPr lang="en-US" sz="1600" b="0" i="0" u="none" strike="noStrike" cap="none" baseline="0" dirty="0" err="1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inventory</a:t>
            </a:r>
            <a:r>
              <a:rPr lang="en-US" sz="1600" b="0" i="0" u="none" strike="noStrike" cap="none" baseline="0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.sort</a:t>
            </a:r>
            <a:r>
              <a:rPr lang="en-US" sz="1600" b="0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 (</a:t>
            </a:r>
            <a:r>
              <a:rPr lang="en-US" sz="1600" b="0" i="0" u="none" strike="noStrike" cap="none" baseline="0" dirty="0" err="1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-US" sz="1600" b="0" i="0" u="none" strike="noStrike" cap="none" baseline="0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US" sz="1600" b="0" i="0" u="none" strike="noStrike" cap="none" baseline="0" dirty="0" err="1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y</a:t>
            </a:r>
            <a:r>
              <a:rPr lang="en-US" sz="1600" b="0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-&gt; </a:t>
            </a:r>
            <a:r>
              <a:rPr lang="en-US" sz="1600" b="0" i="0" u="none" strike="noStrike" cap="none" baseline="0" dirty="0" err="1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-US" sz="1600" b="0" i="0" u="none" strike="noStrike" cap="none" baseline="0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.getWeight</a:t>
            </a:r>
            <a:r>
              <a:rPr lang="en-US" sz="1600" b="0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() - </a:t>
            </a:r>
            <a:r>
              <a:rPr lang="en-US" sz="1600" b="0" i="0" u="none" strike="noStrike" cap="none" baseline="0" dirty="0" err="1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y</a:t>
            </a:r>
            <a:r>
              <a:rPr lang="en-US" sz="1600" b="0" i="0" u="none" strike="noStrike" cap="none" baseline="0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.getWeight</a:t>
            </a:r>
            <a:r>
              <a:rPr lang="en-US" sz="1600" b="0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() );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215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000" b="0" i="0" u="none" strike="noStrike" cap="none" baseline="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	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600" b="0" i="0" u="none" strike="noStrike" cap="none" baseline="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2413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600" b="0" i="0" u="none" strike="noStrike" cap="none" baseline="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baseline="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114" name="Shape 1114"/>
          <p:cNvSpPr txBox="1"/>
          <p:nvPr/>
        </p:nvSpPr>
        <p:spPr>
          <a:xfrm>
            <a:off x="2339975" y="4581525"/>
            <a:ext cx="444500" cy="368299"/>
          </a:xfrm>
          <a:prstGeom prst="rect">
            <a:avLst/>
          </a:prstGeom>
          <a:noFill/>
          <a:ln w="9525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</a:t>
            </a:r>
          </a:p>
        </p:txBody>
      </p:sp>
      <p:cxnSp>
        <p:nvCxnSpPr>
          <p:cNvPr id="1115" name="Shape 1115"/>
          <p:cNvCxnSpPr/>
          <p:nvPr/>
        </p:nvCxnSpPr>
        <p:spPr>
          <a:xfrm rot="10800000">
            <a:off x="2562225" y="4005261"/>
            <a:ext cx="0" cy="576262"/>
          </a:xfrm>
          <a:prstGeom prst="straightConnector1">
            <a:avLst/>
          </a:prstGeom>
          <a:noFill/>
          <a:ln w="9525" cap="flat" cmpd="sng">
            <a:solidFill>
              <a:srgbClr val="552438"/>
            </a:solidFill>
            <a:prstDash val="solid"/>
            <a:miter/>
            <a:headEnd type="none" w="med" len="med"/>
            <a:tailEnd type="stealth" w="lg" len="lg"/>
          </a:ln>
        </p:spPr>
      </p:cxnSp>
    </p:spTree>
  </p:cSld>
  <p:clrMapOvr>
    <a:masterClrMapping/>
  </p:clrMapOvr>
  <p:transition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Introduction to java 8</a:t>
            </a:r>
          </a:p>
        </p:txBody>
      </p:sp>
      <p:pic>
        <p:nvPicPr>
          <p:cNvPr id="109" name="Shape 10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Shape 110"/>
          <p:cNvSpPr txBox="1"/>
          <p:nvPr/>
        </p:nvSpPr>
        <p:spPr>
          <a:xfrm>
            <a:off x="373062" y="1557337"/>
            <a:ext cx="8135936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What is new?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Default interface methods implementation.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New Date time API.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New JS engine.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Lambda expressions support.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Method references.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New collections streams API (including built-in parallel processing).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Optionals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JVM inhancements (PermGen removed, and small VM).</a:t>
            </a: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0" name="Shape 1120"/>
          <p:cNvSpPr txBox="1"/>
          <p:nvPr/>
        </p:nvSpPr>
        <p:spPr>
          <a:xfrm>
            <a:off x="192086" y="3500437"/>
            <a:ext cx="8785225" cy="719136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1" name="Shape 1121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Functional Programming</a:t>
            </a:r>
          </a:p>
        </p:txBody>
      </p:sp>
      <p:pic>
        <p:nvPicPr>
          <p:cNvPr id="1122" name="Shape 11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123" name="Shape 1123"/>
          <p:cNvSpPr txBox="1"/>
          <p:nvPr/>
        </p:nvSpPr>
        <p:spPr>
          <a:xfrm>
            <a:off x="323850" y="1628775"/>
            <a:ext cx="8496299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Higher order functions:   </a:t>
            </a:r>
            <a:br>
              <a:rPr lang="en-US" sz="2000" b="0" i="0" u="none" strike="noStrike" cap="none" baseline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000" b="0" i="0" u="none" strike="noStrike" cap="none" baseline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	Mathematically:		</a:t>
            </a:r>
            <a:r>
              <a:rPr lang="en-US" sz="2000" b="0" i="0" u="none" strike="noStrike" cap="none" baseline="0" dirty="0" smtClean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Y = F(X)</a:t>
            </a:r>
            <a:endParaRPr lang="en-US" sz="2000" b="0" i="0" u="none" strike="noStrike" cap="none" baseline="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000" b="0" i="0" u="none" strike="noStrike" cap="none" baseline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	</a:t>
            </a:r>
            <a:br>
              <a:rPr lang="en-US" sz="2000" b="0" i="0" u="none" strike="noStrike" cap="none" baseline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	</a:t>
            </a:r>
            <a:r>
              <a:rPr lang="en-US" sz="1600" b="0" i="0" u="none" strike="noStrike" cap="none" baseline="0" dirty="0" err="1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inventory</a:t>
            </a:r>
            <a:r>
              <a:rPr lang="en-US" sz="1600" b="0" i="0" u="none" strike="noStrike" cap="none" baseline="0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.sort</a:t>
            </a:r>
            <a:r>
              <a:rPr lang="en-US" sz="1600" b="0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 (</a:t>
            </a:r>
            <a:r>
              <a:rPr lang="en-US" sz="1600" b="0" i="0" u="none" strike="noStrike" cap="none" baseline="0" dirty="0" err="1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-US" sz="1600" b="0" i="0" u="none" strike="noStrike" cap="none" baseline="0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US" sz="1600" b="0" i="0" u="none" strike="noStrike" cap="none" baseline="0" dirty="0" err="1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y</a:t>
            </a:r>
            <a:r>
              <a:rPr lang="en-US" sz="1600" b="0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-&gt; </a:t>
            </a:r>
            <a:r>
              <a:rPr lang="en-US" sz="1600" b="0" i="0" u="none" strike="noStrike" cap="none" baseline="0" dirty="0" err="1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-US" sz="1600" b="0" i="0" u="none" strike="noStrike" cap="none" baseline="0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.getWeight</a:t>
            </a:r>
            <a:r>
              <a:rPr lang="en-US" sz="1600" b="0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() - </a:t>
            </a:r>
            <a:r>
              <a:rPr lang="en-US" sz="1600" b="0" i="0" u="none" strike="noStrike" cap="none" baseline="0" dirty="0" err="1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y</a:t>
            </a:r>
            <a:r>
              <a:rPr lang="en-US" sz="1600" b="0" i="0" u="none" strike="noStrike" cap="none" baseline="0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.getWeight</a:t>
            </a:r>
            <a:r>
              <a:rPr lang="en-US" sz="1600" b="0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() );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215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000" b="0" i="0" u="none" strike="noStrike" cap="none" baseline="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	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600" b="0" i="0" u="none" strike="noStrike" cap="none" baseline="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2413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600" b="0" i="0" u="none" strike="noStrike" cap="none" baseline="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baseline="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124" name="Shape 1124"/>
          <p:cNvSpPr txBox="1"/>
          <p:nvPr/>
        </p:nvSpPr>
        <p:spPr>
          <a:xfrm>
            <a:off x="2339975" y="4581525"/>
            <a:ext cx="444500" cy="368299"/>
          </a:xfrm>
          <a:prstGeom prst="rect">
            <a:avLst/>
          </a:prstGeom>
          <a:noFill/>
          <a:ln w="9525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</a:t>
            </a:r>
          </a:p>
        </p:txBody>
      </p:sp>
      <p:cxnSp>
        <p:nvCxnSpPr>
          <p:cNvPr id="1125" name="Shape 1125"/>
          <p:cNvCxnSpPr/>
          <p:nvPr/>
        </p:nvCxnSpPr>
        <p:spPr>
          <a:xfrm rot="10800000">
            <a:off x="2562225" y="4005261"/>
            <a:ext cx="0" cy="576262"/>
          </a:xfrm>
          <a:prstGeom prst="straightConnector1">
            <a:avLst/>
          </a:prstGeom>
          <a:noFill/>
          <a:ln w="9525" cap="flat" cmpd="sng">
            <a:solidFill>
              <a:srgbClr val="552438"/>
            </a:solidFill>
            <a:prstDash val="solid"/>
            <a:miter/>
            <a:headEnd type="none" w="med" len="med"/>
            <a:tailEnd type="stealth" w="lg" len="lg"/>
          </a:ln>
        </p:spPr>
      </p:cxnSp>
      <p:sp>
        <p:nvSpPr>
          <p:cNvPr id="1126" name="Shape 1126"/>
          <p:cNvSpPr txBox="1"/>
          <p:nvPr/>
        </p:nvSpPr>
        <p:spPr>
          <a:xfrm>
            <a:off x="3924300" y="4581525"/>
            <a:ext cx="444500" cy="368299"/>
          </a:xfrm>
          <a:prstGeom prst="rect">
            <a:avLst/>
          </a:prstGeom>
          <a:noFill/>
          <a:ln w="9525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80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endParaRPr lang="en-US" sz="1800" b="0" i="0" u="none" strike="noStrike" cap="none" baseline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27" name="Shape 1127"/>
          <p:cNvCxnSpPr/>
          <p:nvPr/>
        </p:nvCxnSpPr>
        <p:spPr>
          <a:xfrm rot="10800000">
            <a:off x="4146550" y="4005261"/>
            <a:ext cx="0" cy="576262"/>
          </a:xfrm>
          <a:prstGeom prst="straightConnector1">
            <a:avLst/>
          </a:prstGeom>
          <a:noFill/>
          <a:ln w="9525" cap="flat" cmpd="sng">
            <a:solidFill>
              <a:srgbClr val="552438"/>
            </a:solidFill>
            <a:prstDash val="solid"/>
            <a:miter/>
            <a:headEnd type="none" w="med" len="med"/>
            <a:tailEnd type="stealth" w="lg" len="lg"/>
          </a:ln>
        </p:spPr>
      </p:cxnSp>
    </p:spTree>
  </p:cSld>
  <p:clrMapOvr>
    <a:masterClrMapping/>
  </p:clrMapOvr>
  <p:transition spd="slow">
    <p:cut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2" name="Shape 1132"/>
          <p:cNvSpPr txBox="1"/>
          <p:nvPr/>
        </p:nvSpPr>
        <p:spPr>
          <a:xfrm>
            <a:off x="192086" y="3500437"/>
            <a:ext cx="8785225" cy="719136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3" name="Shape 1133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Functional Programming</a:t>
            </a:r>
          </a:p>
        </p:txBody>
      </p:sp>
      <p:pic>
        <p:nvPicPr>
          <p:cNvPr id="1134" name="Shape 11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135" name="Shape 1135"/>
          <p:cNvSpPr txBox="1"/>
          <p:nvPr/>
        </p:nvSpPr>
        <p:spPr>
          <a:xfrm>
            <a:off x="323850" y="1628775"/>
            <a:ext cx="8496299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lvl="0" indent="-342900"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Higher order functions:   </a:t>
            </a:r>
            <a:br>
              <a:rPr lang="en-US" sz="2000" b="0" i="0" u="none" strike="noStrike" cap="none" baseline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000" b="0" i="0" u="none" strike="noStrike" cap="none" baseline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	Mathematically:		</a:t>
            </a:r>
            <a:r>
              <a:rPr lang="en-US" sz="2000" dirty="0" smtClean="0">
                <a:latin typeface="Open Sans"/>
                <a:ea typeface="Open Sans"/>
                <a:cs typeface="Open Sans"/>
                <a:sym typeface="Open Sans"/>
              </a:rPr>
              <a:t> Y = F(X)</a:t>
            </a:r>
            <a:endParaRPr lang="en-US" sz="2000" b="0" i="0" u="none" strike="noStrike" cap="none" baseline="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000" b="0" i="0" u="none" strike="noStrike" cap="none" baseline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	</a:t>
            </a:r>
            <a:br>
              <a:rPr lang="en-US" sz="2000" b="0" i="0" u="none" strike="noStrike" cap="none" baseline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	</a:t>
            </a:r>
            <a:r>
              <a:rPr lang="en-US" sz="1600" b="0" i="0" u="none" strike="noStrike" cap="none" baseline="0" dirty="0" err="1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inventory</a:t>
            </a:r>
            <a:r>
              <a:rPr lang="en-US" sz="1600" b="0" i="0" u="none" strike="noStrike" cap="none" baseline="0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.sort</a:t>
            </a:r>
            <a:r>
              <a:rPr lang="en-US" sz="1600" b="0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 (</a:t>
            </a:r>
            <a:r>
              <a:rPr lang="en-US" sz="1600" b="0" i="0" u="none" strike="noStrike" cap="none" baseline="0" dirty="0" err="1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-US" sz="1600" b="0" i="0" u="none" strike="noStrike" cap="none" baseline="0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US" sz="1600" b="0" i="0" u="none" strike="noStrike" cap="none" baseline="0" dirty="0" err="1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y</a:t>
            </a:r>
            <a:r>
              <a:rPr lang="en-US" sz="1600" b="0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-&gt; </a:t>
            </a:r>
            <a:r>
              <a:rPr lang="en-US" sz="1600" b="0" i="0" u="none" strike="noStrike" cap="none" baseline="0" dirty="0" err="1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-US" sz="1600" b="0" i="0" u="none" strike="noStrike" cap="none" baseline="0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.getWeight</a:t>
            </a:r>
            <a:r>
              <a:rPr lang="en-US" sz="1600" b="0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() - </a:t>
            </a:r>
            <a:r>
              <a:rPr lang="en-US" sz="1600" b="0" i="0" u="none" strike="noStrike" cap="none" baseline="0" dirty="0" err="1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y</a:t>
            </a:r>
            <a:r>
              <a:rPr lang="en-US" sz="1600" b="0" i="0" u="none" strike="noStrike" cap="none" baseline="0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.getWeight</a:t>
            </a:r>
            <a:r>
              <a:rPr lang="en-US" sz="1600" b="0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() );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215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000" b="0" i="0" u="none" strike="noStrike" cap="none" baseline="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	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600" b="0" i="0" u="none" strike="noStrike" cap="none" baseline="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2413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600" b="0" i="0" u="none" strike="noStrike" cap="none" baseline="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baseline="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136" name="Shape 1136"/>
          <p:cNvSpPr txBox="1"/>
          <p:nvPr/>
        </p:nvSpPr>
        <p:spPr>
          <a:xfrm>
            <a:off x="1127125" y="5014912"/>
            <a:ext cx="3132137" cy="369886"/>
          </a:xfrm>
          <a:prstGeom prst="rect">
            <a:avLst/>
          </a:prstGeom>
          <a:noFill/>
          <a:ln w="9525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Sort() is a higher order function</a:t>
            </a:r>
          </a:p>
        </p:txBody>
      </p:sp>
      <p:cxnSp>
        <p:nvCxnSpPr>
          <p:cNvPr id="1137" name="Shape 1137"/>
          <p:cNvCxnSpPr/>
          <p:nvPr/>
        </p:nvCxnSpPr>
        <p:spPr>
          <a:xfrm rot="10800000">
            <a:off x="2700336" y="4005261"/>
            <a:ext cx="0" cy="1008062"/>
          </a:xfrm>
          <a:prstGeom prst="straightConnector1">
            <a:avLst/>
          </a:prstGeom>
          <a:noFill/>
          <a:ln w="9525" cap="flat" cmpd="sng">
            <a:solidFill>
              <a:srgbClr val="552438"/>
            </a:solidFill>
            <a:prstDash val="solid"/>
            <a:miter/>
            <a:headEnd type="none" w="med" len="med"/>
            <a:tailEnd type="stealth" w="lg" len="lg"/>
          </a:ln>
        </p:spPr>
      </p:cxnSp>
    </p:spTree>
  </p:cSld>
  <p:clrMapOvr>
    <a:masterClrMapping/>
  </p:clrMapOvr>
  <p:transition spd="slow">
    <p:cut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Shape 402"/>
          <p:cNvSpPr txBox="1"/>
          <p:nvPr/>
        </p:nvSpPr>
        <p:spPr>
          <a:xfrm>
            <a:off x="323850" y="2492375"/>
            <a:ext cx="8569325" cy="4249737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3" name="Shape 403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FP - Lambdas</a:t>
            </a:r>
          </a:p>
        </p:txBody>
      </p:sp>
      <p:pic>
        <p:nvPicPr>
          <p:cNvPr id="404" name="Shape 40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405" name="Shape 405"/>
          <p:cNvSpPr txBox="1"/>
          <p:nvPr/>
        </p:nvSpPr>
        <p:spPr>
          <a:xfrm>
            <a:off x="323850" y="1844675"/>
            <a:ext cx="8135936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Our inventory = List of Apples</a:t>
            </a:r>
            <a:b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0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Apple {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private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String </a:t>
            </a:r>
            <a:r>
              <a:rPr lang="en-US" sz="1200" b="0" i="0" u="none" strike="noStrike" cap="none" baseline="0">
                <a:solidFill>
                  <a:srgbClr val="0000C0"/>
                </a:solidFill>
                <a:latin typeface="Consolas"/>
                <a:ea typeface="Consolas"/>
                <a:cs typeface="Consolas"/>
                <a:sym typeface="Consolas"/>
              </a:rPr>
              <a:t>color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private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C0"/>
                </a:solidFill>
                <a:latin typeface="Consolas"/>
                <a:ea typeface="Consolas"/>
                <a:cs typeface="Consolas"/>
                <a:sym typeface="Consolas"/>
              </a:rPr>
              <a:t>weight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public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String getColor() {...}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public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void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setColor(String color) {...}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public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getWeight() {...}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public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void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setWeight(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weight) {...}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12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}</a:t>
            </a: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06" name="Shape 40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16462" y="2559050"/>
            <a:ext cx="4032249" cy="4108450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Shape 407"/>
          <p:cNvSpPr txBox="1"/>
          <p:nvPr/>
        </p:nvSpPr>
        <p:spPr>
          <a:xfrm>
            <a:off x="7704136" y="5013325"/>
            <a:ext cx="1081086" cy="863599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08" name="Shape 408"/>
          <p:cNvCxnSpPr/>
          <p:nvPr/>
        </p:nvCxnSpPr>
        <p:spPr>
          <a:xfrm>
            <a:off x="4787900" y="2492375"/>
            <a:ext cx="0" cy="4249737"/>
          </a:xfrm>
          <a:prstGeom prst="straightConnector1">
            <a:avLst/>
          </a:prstGeom>
          <a:noFill/>
          <a:ln w="9525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</p:cxn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Shape 394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FP - Lambdas</a:t>
            </a:r>
          </a:p>
        </p:txBody>
      </p:sp>
      <p:pic>
        <p:nvPicPr>
          <p:cNvPr id="395" name="Shape 39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Shape 396"/>
          <p:cNvSpPr txBox="1"/>
          <p:nvPr/>
        </p:nvSpPr>
        <p:spPr>
          <a:xfrm>
            <a:off x="323850" y="1846261"/>
            <a:ext cx="8135936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Our inventory = List of Apples</a:t>
            </a:r>
          </a:p>
          <a:p>
            <a:pPr marL="342900" marR="0" lvl="0" indent="-342900" algn="l" rtl="0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97" name="Shape 39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84436" y="2746375"/>
            <a:ext cx="4130674" cy="3757612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Shape 413"/>
          <p:cNvSpPr txBox="1"/>
          <p:nvPr/>
        </p:nvSpPr>
        <p:spPr>
          <a:xfrm>
            <a:off x="323850" y="2492375"/>
            <a:ext cx="8569325" cy="4249737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4" name="Shape 414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FP - Lambdas</a:t>
            </a:r>
          </a:p>
        </p:txBody>
      </p:sp>
      <p:pic>
        <p:nvPicPr>
          <p:cNvPr id="415" name="Shape 4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Shape 416"/>
          <p:cNvSpPr txBox="1"/>
          <p:nvPr/>
        </p:nvSpPr>
        <p:spPr>
          <a:xfrm>
            <a:off x="323850" y="1844675"/>
            <a:ext cx="8135936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Green apples only please:</a:t>
            </a:r>
          </a:p>
          <a:p>
            <a:pPr marL="342900" marR="0" lvl="0" indent="-342900" algn="l" rtl="0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02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100" b="0" i="0" u="none" strike="noStrike" cap="none" baseline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17" name="Shape 417"/>
          <p:cNvSpPr txBox="1"/>
          <p:nvPr/>
        </p:nvSpPr>
        <p:spPr>
          <a:xfrm>
            <a:off x="7704136" y="5013325"/>
            <a:ext cx="1081086" cy="863599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18" name="Shape 418"/>
          <p:cNvGrpSpPr/>
          <p:nvPr/>
        </p:nvGrpSpPr>
        <p:grpSpPr>
          <a:xfrm>
            <a:off x="611186" y="2652711"/>
            <a:ext cx="8137524" cy="3729037"/>
            <a:chOff x="0" y="0"/>
            <a:chExt cx="2147483647" cy="2147483647"/>
          </a:xfrm>
        </p:grpSpPr>
        <p:pic>
          <p:nvPicPr>
            <p:cNvPr id="419" name="Shape 419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0" y="0"/>
              <a:ext cx="2147483647" cy="214748364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0" name="Shape 420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168270506" y="746931294"/>
              <a:ext cx="887360395" cy="22121868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Shape 425"/>
          <p:cNvSpPr txBox="1"/>
          <p:nvPr/>
        </p:nvSpPr>
        <p:spPr>
          <a:xfrm>
            <a:off x="323850" y="2492375"/>
            <a:ext cx="8569325" cy="4249737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6" name="Shape 426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FP - Lambdas</a:t>
            </a:r>
          </a:p>
        </p:txBody>
      </p:sp>
      <p:pic>
        <p:nvPicPr>
          <p:cNvPr id="427" name="Shape 4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Shape 428"/>
          <p:cNvSpPr txBox="1"/>
          <p:nvPr/>
        </p:nvSpPr>
        <p:spPr>
          <a:xfrm>
            <a:off x="323850" y="1844675"/>
            <a:ext cx="8135936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Green apples only please: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02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100" b="0" i="0" u="none" strike="noStrike" cap="none" baseline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215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static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List&lt;Apple&gt; filterGreenApples(List&lt;Apple&gt;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inventory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	List&lt;Apple&gt;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result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ArrayList&lt;&gt;();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for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(Apple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apple 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inventory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{      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	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apple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.getColor().equals(</a:t>
            </a:r>
            <a:r>
              <a:rPr lang="en-US" sz="1200" b="0" i="0" u="none" strike="noStrike" cap="none" baseline="0">
                <a:solidFill>
                  <a:srgbClr val="2A00FF"/>
                </a:solidFill>
                <a:latin typeface="Consolas"/>
                <a:ea typeface="Consolas"/>
                <a:cs typeface="Consolas"/>
                <a:sym typeface="Consolas"/>
              </a:rPr>
              <a:t>"green"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)) {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 		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result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.add(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apple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	}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}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	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result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29" name="Shape 429"/>
          <p:cNvSpPr txBox="1"/>
          <p:nvPr/>
        </p:nvSpPr>
        <p:spPr>
          <a:xfrm>
            <a:off x="7704136" y="5013325"/>
            <a:ext cx="1081086" cy="863599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Shape 434"/>
          <p:cNvSpPr txBox="1"/>
          <p:nvPr/>
        </p:nvSpPr>
        <p:spPr>
          <a:xfrm>
            <a:off x="323850" y="2492375"/>
            <a:ext cx="8569325" cy="4249737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5" name="Shape 435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FP - Lambdas</a:t>
            </a:r>
          </a:p>
        </p:txBody>
      </p:sp>
      <p:pic>
        <p:nvPicPr>
          <p:cNvPr id="436" name="Shape 4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437" name="Shape 437"/>
          <p:cNvSpPr txBox="1"/>
          <p:nvPr/>
        </p:nvSpPr>
        <p:spPr>
          <a:xfrm>
            <a:off x="323850" y="1844675"/>
            <a:ext cx="8135936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Green apples only please: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02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100" b="0" i="0" u="none" strike="noStrike" cap="none" baseline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215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static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List&lt;Apple&gt; filterGreenApples(List&lt;Apple&gt;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inventory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	List&lt;Apple&gt;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result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ArrayList&lt;&gt;();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for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(Apple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apple 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inventory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{      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	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apple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.getColor().equals(</a:t>
            </a:r>
            <a:r>
              <a:rPr lang="en-US" sz="1200" b="0" i="0" u="none" strike="noStrike" cap="none" baseline="0">
                <a:solidFill>
                  <a:srgbClr val="2A00FF"/>
                </a:solidFill>
                <a:latin typeface="Consolas"/>
                <a:ea typeface="Consolas"/>
                <a:cs typeface="Consolas"/>
                <a:sym typeface="Consolas"/>
              </a:rPr>
              <a:t>"green"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)) {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 		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result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.add(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apple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	}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}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	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result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38" name="Shape 438"/>
          <p:cNvSpPr txBox="1"/>
          <p:nvPr/>
        </p:nvSpPr>
        <p:spPr>
          <a:xfrm>
            <a:off x="7704136" y="5013325"/>
            <a:ext cx="1081086" cy="863599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9" name="Shape 439"/>
          <p:cNvSpPr txBox="1"/>
          <p:nvPr/>
        </p:nvSpPr>
        <p:spPr>
          <a:xfrm>
            <a:off x="5886450" y="3644900"/>
            <a:ext cx="2898775" cy="646112"/>
          </a:xfrm>
          <a:prstGeom prst="rect">
            <a:avLst/>
          </a:prstGeom>
          <a:noFill/>
          <a:ln w="9525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Start empty</a:t>
            </a:r>
            <a:b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add green apples one by one</a:t>
            </a:r>
          </a:p>
        </p:txBody>
      </p:sp>
      <p:cxnSp>
        <p:nvCxnSpPr>
          <p:cNvPr id="440" name="Shape 440"/>
          <p:cNvCxnSpPr/>
          <p:nvPr/>
        </p:nvCxnSpPr>
        <p:spPr>
          <a:xfrm rot="10800000">
            <a:off x="4716461" y="3789361"/>
            <a:ext cx="1169986" cy="179386"/>
          </a:xfrm>
          <a:prstGeom prst="straightConnector1">
            <a:avLst/>
          </a:prstGeom>
          <a:noFill/>
          <a:ln w="9525" cap="flat" cmpd="sng">
            <a:solidFill>
              <a:srgbClr val="552438"/>
            </a:solidFill>
            <a:prstDash val="solid"/>
            <a:miter/>
            <a:headEnd type="none" w="med" len="med"/>
            <a:tailEnd type="stealth" w="lg" len="lg"/>
          </a:ln>
        </p:spPr>
      </p:cxn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Shape 445"/>
          <p:cNvSpPr txBox="1"/>
          <p:nvPr/>
        </p:nvSpPr>
        <p:spPr>
          <a:xfrm>
            <a:off x="323850" y="2492375"/>
            <a:ext cx="8569325" cy="4249737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6" name="Shape 446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FP - Lambdas</a:t>
            </a:r>
          </a:p>
        </p:txBody>
      </p:sp>
      <p:pic>
        <p:nvPicPr>
          <p:cNvPr id="447" name="Shape 4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Shape 448"/>
          <p:cNvSpPr txBox="1"/>
          <p:nvPr/>
        </p:nvSpPr>
        <p:spPr>
          <a:xfrm>
            <a:off x="323850" y="1844675"/>
            <a:ext cx="8135936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Green apples only please: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02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100" b="0" i="0" u="none" strike="noStrike" cap="none" baseline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215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static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List&lt;Apple&gt; filterGreenApples(List&lt;Apple&gt;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inventory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	List&lt;Apple&gt;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result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ArrayList&lt;&gt;();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for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(Apple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apple 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inventory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{      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	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apple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.getColor().equals(</a:t>
            </a:r>
            <a:r>
              <a:rPr lang="en-US" sz="1200" b="0" i="0" u="none" strike="noStrike" cap="none" baseline="0">
                <a:solidFill>
                  <a:srgbClr val="2A00FF"/>
                </a:solidFill>
                <a:latin typeface="Consolas"/>
                <a:ea typeface="Consolas"/>
                <a:cs typeface="Consolas"/>
                <a:sym typeface="Consolas"/>
              </a:rPr>
              <a:t>"green"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)) {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 		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result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.add(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apple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	}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}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	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result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49" name="Shape 449"/>
          <p:cNvSpPr txBox="1"/>
          <p:nvPr/>
        </p:nvSpPr>
        <p:spPr>
          <a:xfrm>
            <a:off x="7704136" y="4941887"/>
            <a:ext cx="1081086" cy="863599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0" name="Shape 450"/>
          <p:cNvSpPr txBox="1"/>
          <p:nvPr/>
        </p:nvSpPr>
        <p:spPr>
          <a:xfrm>
            <a:off x="6110287" y="5014912"/>
            <a:ext cx="2451100" cy="369886"/>
          </a:xfrm>
          <a:prstGeom prst="rect">
            <a:avLst/>
          </a:prstGeom>
          <a:noFill/>
          <a:ln w="9525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only green apples</a:t>
            </a:r>
          </a:p>
        </p:txBody>
      </p:sp>
      <p:cxnSp>
        <p:nvCxnSpPr>
          <p:cNvPr id="451" name="Shape 451"/>
          <p:cNvCxnSpPr/>
          <p:nvPr/>
        </p:nvCxnSpPr>
        <p:spPr>
          <a:xfrm rot="10800000">
            <a:off x="5076825" y="4508500"/>
            <a:ext cx="1033462" cy="690561"/>
          </a:xfrm>
          <a:prstGeom prst="straightConnector1">
            <a:avLst/>
          </a:prstGeom>
          <a:noFill/>
          <a:ln w="9525" cap="flat" cmpd="sng">
            <a:solidFill>
              <a:srgbClr val="552438"/>
            </a:solidFill>
            <a:prstDash val="solid"/>
            <a:miter/>
            <a:headEnd type="none" w="med" len="med"/>
            <a:tailEnd type="stealth" w="lg" len="lg"/>
          </a:ln>
        </p:spPr>
      </p:cxn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Shape 456"/>
          <p:cNvSpPr txBox="1"/>
          <p:nvPr/>
        </p:nvSpPr>
        <p:spPr>
          <a:xfrm>
            <a:off x="323850" y="2492375"/>
            <a:ext cx="8569325" cy="4249737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7" name="Shape 457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FP - Lambdas</a:t>
            </a:r>
          </a:p>
        </p:txBody>
      </p:sp>
      <p:pic>
        <p:nvPicPr>
          <p:cNvPr id="458" name="Shape 45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459" name="Shape 459"/>
          <p:cNvSpPr txBox="1"/>
          <p:nvPr/>
        </p:nvSpPr>
        <p:spPr>
          <a:xfrm>
            <a:off x="323850" y="1844675"/>
            <a:ext cx="8135936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Now, heavy apples please:</a:t>
            </a:r>
          </a:p>
          <a:p>
            <a:pPr marL="342900" marR="0" lvl="0" indent="-342900" algn="l" rtl="0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02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100" b="0" i="0" u="none" strike="noStrike" cap="none" baseline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60" name="Shape 460"/>
          <p:cNvSpPr txBox="1"/>
          <p:nvPr/>
        </p:nvSpPr>
        <p:spPr>
          <a:xfrm>
            <a:off x="7704136" y="5013325"/>
            <a:ext cx="1081086" cy="863599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61" name="Shape 46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051050" y="3284537"/>
            <a:ext cx="4857750" cy="28368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Shape 466"/>
          <p:cNvSpPr txBox="1"/>
          <p:nvPr/>
        </p:nvSpPr>
        <p:spPr>
          <a:xfrm>
            <a:off x="323850" y="2492375"/>
            <a:ext cx="8569325" cy="4249737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7" name="Shape 467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FP - Lambdas</a:t>
            </a:r>
          </a:p>
        </p:txBody>
      </p:sp>
      <p:pic>
        <p:nvPicPr>
          <p:cNvPr id="468" name="Shape 46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469" name="Shape 469"/>
          <p:cNvSpPr txBox="1"/>
          <p:nvPr/>
        </p:nvSpPr>
        <p:spPr>
          <a:xfrm>
            <a:off x="323850" y="1844675"/>
            <a:ext cx="8135936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Now, heavy apples please: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02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100" b="0" i="0" u="none" strike="noStrike" cap="none" baseline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215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static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List&lt;Apple&gt; filterHeavyApples(List&lt;Apple&gt;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inventory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	List&lt;Apple&gt;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result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ArrayList&lt;&gt;();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for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(Apple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apple 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inventory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{      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	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apple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.getWeight() &gt; 150) {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 	</a:t>
            </a:r>
            <a:r>
              <a:rPr lang="en-US" sz="1200"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result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.add(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apple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	}	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}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	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result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Default Methods</a:t>
            </a:r>
          </a:p>
        </p:txBody>
      </p:sp>
      <p:pic>
        <p:nvPicPr>
          <p:cNvPr id="116" name="Shape 1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Shape 117"/>
          <p:cNvSpPr txBox="1"/>
          <p:nvPr/>
        </p:nvSpPr>
        <p:spPr>
          <a:xfrm>
            <a:off x="323850" y="1846261"/>
            <a:ext cx="8135936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18" name="Shape 1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47812" y="2492375"/>
            <a:ext cx="5387974" cy="3157536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/>
            <a:headEnd type="none" w="med" len="med"/>
            <a:tailEnd type="none" w="med" len="med"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Shape 474"/>
          <p:cNvSpPr txBox="1"/>
          <p:nvPr/>
        </p:nvSpPr>
        <p:spPr>
          <a:xfrm>
            <a:off x="323850" y="2492375"/>
            <a:ext cx="8569325" cy="4249737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5" name="Shape 475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FP - Lambdas</a:t>
            </a:r>
          </a:p>
        </p:txBody>
      </p:sp>
      <p:pic>
        <p:nvPicPr>
          <p:cNvPr id="476" name="Shape 47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477" name="Shape 477"/>
          <p:cNvSpPr txBox="1"/>
          <p:nvPr/>
        </p:nvSpPr>
        <p:spPr>
          <a:xfrm>
            <a:off x="323850" y="1844675"/>
            <a:ext cx="8135936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Now, heavy apples please: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02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100" b="0" i="0" u="none" strike="noStrike" cap="none" baseline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215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static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List&lt;Apple&gt; filterHeavyApples(List&lt;Apple&gt;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inventory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	List&lt;Apple&gt;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result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ArrayList&lt;&gt;();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for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(Apple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apple 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inventory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{      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	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apple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.getWeight() &gt; 150) {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 		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result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.add(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apple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	}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}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	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result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78" name="Shape 478"/>
          <p:cNvSpPr txBox="1"/>
          <p:nvPr/>
        </p:nvSpPr>
        <p:spPr>
          <a:xfrm>
            <a:off x="7704136" y="5013325"/>
            <a:ext cx="1081086" cy="863599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9" name="Shape 479"/>
          <p:cNvSpPr txBox="1"/>
          <p:nvPr/>
        </p:nvSpPr>
        <p:spPr>
          <a:xfrm>
            <a:off x="4608512" y="5259387"/>
            <a:ext cx="3851274" cy="646112"/>
          </a:xfrm>
          <a:prstGeom prst="rect">
            <a:avLst/>
          </a:prstGeom>
          <a:noFill/>
          <a:ln w="9525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Copy&amp;paste</a:t>
            </a:r>
            <a:b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 only change the predicate</a:t>
            </a:r>
          </a:p>
        </p:txBody>
      </p:sp>
      <p:cxnSp>
        <p:nvCxnSpPr>
          <p:cNvPr id="480" name="Shape 480"/>
          <p:cNvCxnSpPr/>
          <p:nvPr/>
        </p:nvCxnSpPr>
        <p:spPr>
          <a:xfrm rot="10800000">
            <a:off x="4392612" y="4435475"/>
            <a:ext cx="755649" cy="823912"/>
          </a:xfrm>
          <a:prstGeom prst="straightConnector1">
            <a:avLst/>
          </a:prstGeom>
          <a:noFill/>
          <a:ln w="9525" cap="flat" cmpd="sng">
            <a:solidFill>
              <a:srgbClr val="552438"/>
            </a:solidFill>
            <a:prstDash val="solid"/>
            <a:miter/>
            <a:headEnd type="none" w="med" len="med"/>
            <a:tailEnd type="stealth" w="lg" len="lg"/>
          </a:ln>
        </p:spPr>
      </p:cxn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Shape 485"/>
          <p:cNvSpPr txBox="1"/>
          <p:nvPr/>
        </p:nvSpPr>
        <p:spPr>
          <a:xfrm>
            <a:off x="323850" y="2492375"/>
            <a:ext cx="8569325" cy="4249737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6" name="Shape 486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FP - Lambdas</a:t>
            </a:r>
          </a:p>
        </p:txBody>
      </p:sp>
      <p:pic>
        <p:nvPicPr>
          <p:cNvPr id="487" name="Shape 48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488" name="Shape 488"/>
          <p:cNvSpPr txBox="1"/>
          <p:nvPr/>
        </p:nvSpPr>
        <p:spPr>
          <a:xfrm>
            <a:off x="323850" y="1844675"/>
            <a:ext cx="8135936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What is the difference?!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02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1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US" sz="11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1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static</a:t>
            </a:r>
            <a:r>
              <a:rPr lang="en-US" sz="11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1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List&lt;Apple&gt; filterGreenApples(List&lt;Apple&gt; </a:t>
            </a:r>
            <a:r>
              <a:rPr lang="en-US" sz="11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inventory</a:t>
            </a:r>
            <a:r>
              <a:rPr lang="en-US" sz="11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1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	List&lt;Apple&gt; </a:t>
            </a:r>
            <a:r>
              <a:rPr lang="en-US" sz="11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result</a:t>
            </a:r>
            <a:r>
              <a:rPr lang="en-US" sz="11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1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US" sz="11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1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ArrayList&lt;&gt;();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1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for</a:t>
            </a:r>
            <a:r>
              <a:rPr lang="en-US" sz="11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1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(Apple </a:t>
            </a:r>
            <a:r>
              <a:rPr lang="en-US" sz="11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apple </a:t>
            </a:r>
            <a:r>
              <a:rPr lang="en-US" sz="11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-US" sz="11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inventory</a:t>
            </a:r>
            <a:r>
              <a:rPr lang="en-US" sz="11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{      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1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	</a:t>
            </a:r>
            <a:r>
              <a:rPr lang="en-US" sz="11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US" sz="11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-US" sz="11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apple</a:t>
            </a:r>
            <a:r>
              <a:rPr lang="en-US" sz="11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.getColor().equals(</a:t>
            </a:r>
            <a:r>
              <a:rPr lang="en-US" sz="1100" b="0" i="0" u="none" strike="noStrike" cap="none" baseline="0">
                <a:solidFill>
                  <a:srgbClr val="2A00FF"/>
                </a:solidFill>
                <a:latin typeface="Consolas"/>
                <a:ea typeface="Consolas"/>
                <a:cs typeface="Consolas"/>
                <a:sym typeface="Consolas"/>
              </a:rPr>
              <a:t>"green"</a:t>
            </a:r>
            <a:r>
              <a:rPr lang="en-US" sz="11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)) {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1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 		</a:t>
            </a:r>
            <a:r>
              <a:rPr lang="en-US" sz="11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result</a:t>
            </a:r>
            <a:r>
              <a:rPr lang="en-US" sz="11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.add(</a:t>
            </a:r>
            <a:r>
              <a:rPr lang="en-US" sz="11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apple</a:t>
            </a:r>
            <a:r>
              <a:rPr lang="en-US" sz="11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1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	}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1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}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1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	</a:t>
            </a:r>
            <a:r>
              <a:rPr lang="en-US" sz="11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US" sz="11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1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result</a:t>
            </a:r>
            <a:r>
              <a:rPr lang="en-US" sz="11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100"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1" i="0" u="none" strike="noStrike" cap="none" baseline="0">
              <a:solidFill>
                <a:srgbClr val="7F005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static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List&lt;Apple&gt; filterHeavyApples(List&lt;Apple&gt;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inventory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	List&lt;Apple&gt;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result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ArrayList&lt;&gt;();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for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(Apple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apple 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inventory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{      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	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apple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.getWeight() &gt; 150) {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 		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result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.add(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apple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	}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}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	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result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89" name="Shape 489"/>
          <p:cNvSpPr txBox="1"/>
          <p:nvPr/>
        </p:nvSpPr>
        <p:spPr>
          <a:xfrm>
            <a:off x="7704136" y="5013325"/>
            <a:ext cx="1081086" cy="863599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90" name="Shape 490"/>
          <p:cNvCxnSpPr/>
          <p:nvPr/>
        </p:nvCxnSpPr>
        <p:spPr>
          <a:xfrm>
            <a:off x="323850" y="4504406"/>
            <a:ext cx="8569325" cy="0"/>
          </a:xfrm>
          <a:prstGeom prst="straightConnector1">
            <a:avLst/>
          </a:prstGeom>
          <a:noFill/>
          <a:ln w="9525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</p:cxn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Shape 495"/>
          <p:cNvSpPr txBox="1"/>
          <p:nvPr/>
        </p:nvSpPr>
        <p:spPr>
          <a:xfrm>
            <a:off x="323850" y="2492375"/>
            <a:ext cx="8569325" cy="4249737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6" name="Shape 496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FP - Lambdas</a:t>
            </a:r>
          </a:p>
        </p:txBody>
      </p:sp>
      <p:pic>
        <p:nvPicPr>
          <p:cNvPr id="497" name="Shape 49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498" name="Shape 498"/>
          <p:cNvSpPr txBox="1"/>
          <p:nvPr/>
        </p:nvSpPr>
        <p:spPr>
          <a:xfrm>
            <a:off x="323850" y="1844675"/>
            <a:ext cx="8135936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What is the difference?!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02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100" b="1" i="0" u="none" strike="noStrike" cap="none" baseline="0" dirty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US" sz="1100" b="1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100" b="1" i="0" u="none" strike="noStrike" cap="none" baseline="0" dirty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static</a:t>
            </a:r>
            <a:r>
              <a:rPr lang="en-US" sz="1100" b="1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100" b="0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List&lt;Apple&gt; </a:t>
            </a:r>
            <a:r>
              <a:rPr lang="en-US" sz="1100" b="0" i="0" u="none" strike="noStrike" cap="none" baseline="0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filterGreenApples</a:t>
            </a:r>
            <a:r>
              <a:rPr lang="en-US" sz="1100" b="0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(List&lt;Apple&gt; </a:t>
            </a:r>
            <a:r>
              <a:rPr lang="en-US" sz="1100" b="0" i="0" u="none" strike="noStrike" cap="none" baseline="0" dirty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inventory</a:t>
            </a:r>
            <a:r>
              <a:rPr lang="en-US" sz="1100" b="0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100" b="0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	List&lt;Apple&gt; </a:t>
            </a:r>
            <a:r>
              <a:rPr lang="en-US" sz="1100" b="0" i="0" u="none" strike="noStrike" cap="none" baseline="0" dirty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result</a:t>
            </a:r>
            <a:r>
              <a:rPr lang="en-US" sz="1100" b="0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100" b="1" i="0" u="none" strike="noStrike" cap="none" baseline="0" dirty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US" sz="1100" b="1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100" b="0" i="0" u="none" strike="noStrike" cap="none" baseline="0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ArrayList</a:t>
            </a:r>
            <a:r>
              <a:rPr lang="en-US" sz="1100" b="0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&lt;&gt;();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100" b="1" i="0" u="none" strike="noStrike" cap="none" baseline="0" dirty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for</a:t>
            </a:r>
            <a:r>
              <a:rPr lang="en-US" sz="1100" b="1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100" b="0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(Apple </a:t>
            </a:r>
            <a:r>
              <a:rPr lang="en-US" sz="1100" b="0" i="0" u="none" strike="noStrike" cap="none" baseline="0" dirty="0" err="1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apple</a:t>
            </a:r>
            <a:r>
              <a:rPr lang="en-US" sz="1100" b="0" i="0" u="none" strike="noStrike" cap="none" baseline="0" dirty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100" b="1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-US" sz="1100" b="0" i="0" u="none" strike="noStrike" cap="none" baseline="0" dirty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inventory</a:t>
            </a:r>
            <a:r>
              <a:rPr lang="en-US" sz="1100" b="0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{      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100" b="1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	</a:t>
            </a:r>
            <a:r>
              <a:rPr lang="en-US" sz="1100" b="1" i="0" u="none" strike="noStrike" cap="none" baseline="0" dirty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US" sz="1100" b="1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-US" sz="1100" b="0" i="0" u="none" strike="noStrike" cap="none" baseline="0" dirty="0" err="1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apple</a:t>
            </a:r>
            <a:r>
              <a:rPr lang="en-US" sz="1100" b="0" i="0" u="none" strike="noStrike" cap="none" baseline="0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.getColor</a:t>
            </a:r>
            <a:r>
              <a:rPr lang="en-US" sz="1100" b="0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().equals(</a:t>
            </a:r>
            <a:r>
              <a:rPr lang="en-US" sz="1100" b="0" i="0" u="none" strike="noStrike" cap="none" baseline="0" dirty="0">
                <a:solidFill>
                  <a:srgbClr val="2A00FF"/>
                </a:solidFill>
                <a:latin typeface="Consolas"/>
                <a:ea typeface="Consolas"/>
                <a:cs typeface="Consolas"/>
                <a:sym typeface="Consolas"/>
              </a:rPr>
              <a:t>"green"</a:t>
            </a:r>
            <a:r>
              <a:rPr lang="en-US" sz="1100" b="0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)) {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100" b="0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 		</a:t>
            </a:r>
            <a:r>
              <a:rPr lang="en-US" sz="1100" b="0" i="0" u="none" strike="noStrike" cap="none" baseline="0" dirty="0" err="1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result</a:t>
            </a:r>
            <a:r>
              <a:rPr lang="en-US" sz="1100" b="0" i="0" u="none" strike="noStrike" cap="none" baseline="0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.add</a:t>
            </a:r>
            <a:r>
              <a:rPr lang="en-US" sz="1100" b="0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100" b="0" i="0" u="none" strike="noStrike" cap="none" baseline="0" dirty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apple</a:t>
            </a:r>
            <a:r>
              <a:rPr lang="en-US" sz="1100" b="0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100" b="0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	}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100" b="0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}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100" b="0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	</a:t>
            </a:r>
            <a:r>
              <a:rPr lang="en-US" sz="1100" b="1" i="0" u="none" strike="noStrike" cap="none" baseline="0" dirty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US" sz="1100" b="1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100" b="0" i="0" u="none" strike="noStrike" cap="none" baseline="0" dirty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result</a:t>
            </a:r>
            <a:r>
              <a:rPr lang="en-US" sz="1100" b="0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100" dirty="0"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1" i="0" u="none" strike="noStrike" cap="none" baseline="0" dirty="0">
              <a:solidFill>
                <a:srgbClr val="7F005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 dirty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US" sz="1200" b="1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 dirty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static</a:t>
            </a:r>
            <a:r>
              <a:rPr lang="en-US" sz="1200" b="1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List&lt;Apple&gt; </a:t>
            </a:r>
            <a:r>
              <a:rPr lang="en-US" sz="1200" b="0" i="0" u="none" strike="noStrike" cap="none" baseline="0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filterHeavyApples</a:t>
            </a:r>
            <a:r>
              <a:rPr lang="en-US" sz="1200" b="0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(List&lt;Apple&gt; </a:t>
            </a:r>
            <a:r>
              <a:rPr lang="en-US" sz="1200" b="0" i="0" u="none" strike="noStrike" cap="none" baseline="0" dirty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inventory</a:t>
            </a:r>
            <a:r>
              <a:rPr lang="en-US" sz="1200" b="0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	List&lt;Apple&gt; </a:t>
            </a:r>
            <a:r>
              <a:rPr lang="en-US" sz="1200" b="0" i="0" u="none" strike="noStrike" cap="none" baseline="0" dirty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result</a:t>
            </a:r>
            <a:r>
              <a:rPr lang="en-US" sz="1200" b="0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200" b="1" i="0" u="none" strike="noStrike" cap="none" baseline="0" dirty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US" sz="1200" b="1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ArrayList</a:t>
            </a:r>
            <a:r>
              <a:rPr lang="en-US" sz="1200" b="0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&lt;&gt;();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 dirty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for</a:t>
            </a:r>
            <a:r>
              <a:rPr lang="en-US" sz="1200" b="1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(Apple </a:t>
            </a:r>
            <a:r>
              <a:rPr lang="en-US" sz="1200" b="0" i="0" u="none" strike="noStrike" cap="none" baseline="0" dirty="0" err="1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apple</a:t>
            </a:r>
            <a:r>
              <a:rPr lang="en-US" sz="1200" b="0" i="0" u="none" strike="noStrike" cap="none" baseline="0" dirty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-US" sz="1200" b="0" i="0" u="none" strike="noStrike" cap="none" baseline="0" dirty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inventory</a:t>
            </a:r>
            <a:r>
              <a:rPr lang="en-US" sz="1200" b="0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{      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	</a:t>
            </a:r>
            <a:r>
              <a:rPr lang="en-US" sz="1200" b="1" i="0" u="none" strike="noStrike" cap="none" baseline="0" dirty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US" sz="1200" b="1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-US" sz="1200" b="0" i="0" u="none" strike="noStrike" cap="none" baseline="0" dirty="0" err="1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apple</a:t>
            </a:r>
            <a:r>
              <a:rPr lang="en-US" sz="1200" b="0" i="0" u="none" strike="noStrike" cap="none" baseline="0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.getWeight</a:t>
            </a:r>
            <a:r>
              <a:rPr lang="en-US" sz="1200" b="0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() &gt; 150) {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 		</a:t>
            </a:r>
            <a:r>
              <a:rPr lang="en-US" sz="1200" b="0" i="0" u="none" strike="noStrike" cap="none" baseline="0" dirty="0" err="1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result</a:t>
            </a:r>
            <a:r>
              <a:rPr lang="en-US" sz="1200" b="0" i="0" u="none" strike="noStrike" cap="none" baseline="0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.add</a:t>
            </a:r>
            <a:r>
              <a:rPr lang="en-US" sz="1200" b="0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200" b="0" i="0" u="none" strike="noStrike" cap="none" baseline="0" dirty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apple</a:t>
            </a:r>
            <a:r>
              <a:rPr lang="en-US" sz="1200" b="0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	}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}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	</a:t>
            </a:r>
            <a:r>
              <a:rPr lang="en-US" sz="1200" b="1" i="0" u="none" strike="noStrike" cap="none" baseline="0" dirty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US" sz="1200" b="1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 dirty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result</a:t>
            </a:r>
            <a:r>
              <a:rPr lang="en-US" sz="1200" b="0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dirty="0"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 baseline="0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99" name="Shape 499"/>
          <p:cNvSpPr txBox="1"/>
          <p:nvPr/>
        </p:nvSpPr>
        <p:spPr>
          <a:xfrm>
            <a:off x="7704136" y="5013325"/>
            <a:ext cx="1081086" cy="863599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00" name="Shape 500"/>
          <p:cNvCxnSpPr/>
          <p:nvPr/>
        </p:nvCxnSpPr>
        <p:spPr>
          <a:xfrm>
            <a:off x="323850" y="4526440"/>
            <a:ext cx="8569325" cy="0"/>
          </a:xfrm>
          <a:prstGeom prst="straightConnector1">
            <a:avLst/>
          </a:prstGeom>
          <a:noFill/>
          <a:ln w="9525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501" name="Shape 501"/>
          <p:cNvSpPr txBox="1"/>
          <p:nvPr/>
        </p:nvSpPr>
        <p:spPr>
          <a:xfrm>
            <a:off x="1600200" y="5181600"/>
            <a:ext cx="3006725" cy="209399"/>
          </a:xfrm>
          <a:prstGeom prst="rect">
            <a:avLst/>
          </a:prstGeom>
          <a:noFill/>
          <a:ln w="127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2" name="Shape 502"/>
          <p:cNvSpPr txBox="1"/>
          <p:nvPr/>
        </p:nvSpPr>
        <p:spPr>
          <a:xfrm>
            <a:off x="1693492" y="3157670"/>
            <a:ext cx="3463925" cy="209399"/>
          </a:xfrm>
          <a:prstGeom prst="rect">
            <a:avLst/>
          </a:prstGeom>
          <a:noFill/>
          <a:ln w="127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03" name="Shape 503"/>
          <p:cNvCxnSpPr>
            <a:endCxn id="502" idx="3"/>
          </p:cNvCxnSpPr>
          <p:nvPr/>
        </p:nvCxnSpPr>
        <p:spPr>
          <a:xfrm flipH="1" flipV="1">
            <a:off x="5157417" y="3262370"/>
            <a:ext cx="1338174" cy="974700"/>
          </a:xfrm>
          <a:prstGeom prst="straightConnector1">
            <a:avLst/>
          </a:prstGeom>
          <a:noFill/>
          <a:ln w="9525" cap="flat" cmpd="sng">
            <a:solidFill>
              <a:srgbClr val="552438"/>
            </a:solidFill>
            <a:prstDash val="solid"/>
            <a:miter/>
            <a:headEnd type="none" w="med" len="med"/>
            <a:tailEnd type="stealth" w="lg" len="lg"/>
          </a:ln>
        </p:spPr>
      </p:cxnSp>
      <p:cxnSp>
        <p:nvCxnSpPr>
          <p:cNvPr id="504" name="Shape 504"/>
          <p:cNvCxnSpPr>
            <a:endCxn id="501" idx="3"/>
          </p:cNvCxnSpPr>
          <p:nvPr/>
        </p:nvCxnSpPr>
        <p:spPr>
          <a:xfrm flipH="1">
            <a:off x="4606925" y="4267200"/>
            <a:ext cx="1870075" cy="1019100"/>
          </a:xfrm>
          <a:prstGeom prst="straightConnector1">
            <a:avLst/>
          </a:prstGeom>
          <a:noFill/>
          <a:ln w="9525" cap="flat" cmpd="sng">
            <a:solidFill>
              <a:srgbClr val="552438"/>
            </a:solidFill>
            <a:prstDash val="solid"/>
            <a:miter/>
            <a:headEnd type="none" w="med" len="med"/>
            <a:tailEnd type="stealth" w="lg" len="lg"/>
          </a:ln>
        </p:spPr>
      </p:cxn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Shape 509"/>
          <p:cNvSpPr txBox="1"/>
          <p:nvPr/>
        </p:nvSpPr>
        <p:spPr>
          <a:xfrm>
            <a:off x="323850" y="2492375"/>
            <a:ext cx="8569325" cy="4249737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0" name="Shape 510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FP - Lambdas</a:t>
            </a:r>
          </a:p>
        </p:txBody>
      </p:sp>
      <p:pic>
        <p:nvPicPr>
          <p:cNvPr id="511" name="Shape 5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512" name="Shape 512"/>
          <p:cNvSpPr txBox="1"/>
          <p:nvPr/>
        </p:nvSpPr>
        <p:spPr>
          <a:xfrm>
            <a:off x="274637" y="1844675"/>
            <a:ext cx="8135936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Why is passing a method as a value is so handy?</a:t>
            </a:r>
          </a:p>
          <a:p>
            <a:pPr marL="0" marR="0" lvl="0" indent="0" algn="r" rtl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13" name="Shape 513"/>
          <p:cNvSpPr txBox="1"/>
          <p:nvPr/>
        </p:nvSpPr>
        <p:spPr>
          <a:xfrm>
            <a:off x="7704136" y="5013325"/>
            <a:ext cx="1081086" cy="863599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14" name="Shape 5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765300" y="2792411"/>
            <a:ext cx="5253036" cy="3649662"/>
          </a:xfrm>
          <a:prstGeom prst="rect">
            <a:avLst/>
          </a:prstGeom>
          <a:noFill/>
          <a:ln>
            <a:noFill/>
          </a:ln>
        </p:spPr>
      </p:pic>
      <p:sp>
        <p:nvSpPr>
          <p:cNvPr id="515" name="Shape 515"/>
          <p:cNvSpPr txBox="1"/>
          <p:nvPr/>
        </p:nvSpPr>
        <p:spPr>
          <a:xfrm>
            <a:off x="1331912" y="2708275"/>
            <a:ext cx="2735262" cy="1512886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Shape 520"/>
          <p:cNvSpPr txBox="1"/>
          <p:nvPr/>
        </p:nvSpPr>
        <p:spPr>
          <a:xfrm>
            <a:off x="323850" y="2492375"/>
            <a:ext cx="8569325" cy="4249737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alibri"/>
              <a:buNone/>
            </a:pPr>
            <a:r>
              <a:rPr lang="en-US" sz="1800" b="0" i="0" u="none" strike="noStrike" cap="none" baseline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predicate</a:t>
            </a:r>
          </a:p>
        </p:txBody>
      </p:sp>
      <p:sp>
        <p:nvSpPr>
          <p:cNvPr id="521" name="Shape 521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FP - Lambdas</a:t>
            </a:r>
          </a:p>
        </p:txBody>
      </p:sp>
      <p:pic>
        <p:nvPicPr>
          <p:cNvPr id="522" name="Shape 5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523" name="Shape 523"/>
          <p:cNvSpPr txBox="1"/>
          <p:nvPr/>
        </p:nvSpPr>
        <p:spPr>
          <a:xfrm>
            <a:off x="323850" y="1844675"/>
            <a:ext cx="8135936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Why is passing a method as a value is so handy?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onsolas"/>
              <a:buNone/>
            </a:pPr>
            <a:r>
              <a:rPr lang="en-US" sz="2000" b="0" i="0" u="none" strike="noStrike" cap="none" baseline="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2000" b="0" i="0" u="none" strike="noStrike" cap="none" baseline="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lang="en-US" sz="2000" b="0" i="0" u="none" strike="noStrike" cap="none" baseline="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 dirty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US" sz="1200" b="1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 dirty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static</a:t>
            </a:r>
            <a:r>
              <a:rPr lang="en-US" sz="1200" b="0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List&lt;Apple&gt; </a:t>
            </a:r>
            <a:r>
              <a:rPr lang="en-US" sz="1200" b="0" i="0" u="none" strike="noStrike" cap="none" baseline="0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filterApples</a:t>
            </a:r>
            <a:r>
              <a:rPr lang="en-US" sz="1200" b="0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(List&lt;Apple&gt; </a:t>
            </a:r>
            <a:r>
              <a:rPr lang="en-US" sz="1200" b="0" i="0" u="none" strike="noStrike" cap="none" baseline="0" dirty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inventory</a:t>
            </a:r>
            <a:r>
              <a:rPr lang="en-US" sz="1200" b="0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Predicate&lt;Apple&gt; </a:t>
            </a:r>
            <a:r>
              <a:rPr lang="en-US" sz="1200" b="0" i="0" u="none" strike="noStrike" cap="none" baseline="0" dirty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predicate</a:t>
            </a:r>
            <a:r>
              <a:rPr lang="en-US" sz="1200" b="0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List&lt;Apple&gt; </a:t>
            </a:r>
            <a:r>
              <a:rPr lang="en-US" sz="1200" b="0" i="0" u="none" strike="noStrike" cap="none" baseline="0" dirty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result</a:t>
            </a:r>
            <a:r>
              <a:rPr lang="en-US" sz="1200" b="0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200" b="1" i="0" u="none" strike="noStrike" cap="none" baseline="0" dirty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US" sz="1200" b="1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ArrayList</a:t>
            </a:r>
            <a:r>
              <a:rPr lang="en-US" sz="1200" b="0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&lt;&gt;();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	</a:t>
            </a:r>
            <a:r>
              <a:rPr lang="en-US" sz="1200" b="1" i="0" u="none" strike="noStrike" cap="none" baseline="0" dirty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for</a:t>
            </a:r>
            <a:r>
              <a:rPr lang="en-US" sz="1200" b="1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(Apple </a:t>
            </a:r>
            <a:r>
              <a:rPr lang="en-US" sz="1200" b="0" i="0" u="none" strike="noStrike" cap="none" baseline="0" dirty="0" err="1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apple</a:t>
            </a:r>
            <a:r>
              <a:rPr lang="en-US" sz="1200" b="0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-US" sz="1200" b="0" i="0" u="none" strike="noStrike" cap="none" baseline="0" dirty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inventory</a:t>
            </a:r>
            <a:r>
              <a:rPr lang="en-US" sz="1200" b="0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	</a:t>
            </a:r>
            <a:r>
              <a:rPr lang="en-US" sz="1200" b="1" i="0" u="none" strike="noStrike" cap="none" baseline="0" dirty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US" sz="1200" b="1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200" b="0" i="0" u="none" strike="noStrike" cap="none" baseline="0" dirty="0" err="1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predicate</a:t>
            </a:r>
            <a:r>
              <a:rPr lang="en-US" sz="1200" b="0" i="0" u="none" strike="noStrike" cap="none" baseline="0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.test</a:t>
            </a:r>
            <a:r>
              <a:rPr lang="en-US" sz="1200" b="0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200" b="0" i="0" u="none" strike="noStrike" cap="none" baseline="0" dirty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apple</a:t>
            </a:r>
            <a:r>
              <a:rPr lang="en-US" sz="1200" b="0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)) {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</a:t>
            </a:r>
            <a:r>
              <a:rPr lang="en-US" sz="1200" dirty="0"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 sz="1200" b="0" i="0" u="none" strike="noStrike" cap="none" baseline="0" dirty="0" err="1" smtClean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result</a:t>
            </a:r>
            <a:r>
              <a:rPr lang="en-US" sz="1200" b="0" i="0" u="none" strike="noStrike" cap="none" baseline="0" dirty="0" err="1" smtClea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.add</a:t>
            </a:r>
            <a:r>
              <a:rPr lang="en-US" sz="1200" b="0" i="0" u="none" strike="noStrike" cap="none" baseline="0" dirty="0" smtClea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200" b="0" i="0" u="none" strike="noStrike" cap="none" baseline="0" dirty="0" smtClean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apple</a:t>
            </a:r>
            <a:r>
              <a:rPr lang="en-US" sz="1200" b="0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</a:t>
            </a:r>
            <a:r>
              <a:rPr lang="en-US" sz="1200" b="0" i="0" u="none" strike="noStrike" cap="none" baseline="0" dirty="0" smtClea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lang="en-US" sz="1200" b="0" i="0" u="none" strike="noStrike" cap="none" baseline="0"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}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 sz="1200" b="1" i="0" u="none" strike="noStrike" cap="none" baseline="0" dirty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US" sz="1200" b="1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 dirty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result</a:t>
            </a:r>
            <a:r>
              <a:rPr lang="en-US" sz="1200" b="1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dirty="0"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100" b="0" i="0" u="none" strike="noStrike" cap="none" baseline="0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215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000" b="0" i="0" u="none" strike="noStrike" cap="none" baseline="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 baseline="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Shape 528"/>
          <p:cNvSpPr txBox="1"/>
          <p:nvPr/>
        </p:nvSpPr>
        <p:spPr>
          <a:xfrm>
            <a:off x="323850" y="2492375"/>
            <a:ext cx="8569325" cy="4249737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alibri"/>
              <a:buNone/>
            </a:pPr>
            <a:r>
              <a:rPr lang="en-US" sz="1800" b="0" i="0" u="none" strike="noStrike" cap="none" baseline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predicate</a:t>
            </a:r>
          </a:p>
        </p:txBody>
      </p:sp>
      <p:sp>
        <p:nvSpPr>
          <p:cNvPr id="529" name="Shape 529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FP - Lambdas</a:t>
            </a:r>
          </a:p>
        </p:txBody>
      </p:sp>
      <p:pic>
        <p:nvPicPr>
          <p:cNvPr id="530" name="Shape 5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531" name="Shape 531"/>
          <p:cNvSpPr txBox="1"/>
          <p:nvPr/>
        </p:nvSpPr>
        <p:spPr>
          <a:xfrm>
            <a:off x="323850" y="1844675"/>
            <a:ext cx="8135936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Why is passing a method as a value is so handy?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onsolas"/>
              <a:buNone/>
            </a:pPr>
            <a:r>
              <a:rPr lang="en-US" sz="2000" b="0" i="0" u="none" strike="noStrike" cap="none" baseline="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2000" b="0" i="0" u="none" strike="noStrike" cap="none" baseline="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lang="en-US" sz="2000" b="0" i="0" u="none" strike="noStrike" cap="none" baseline="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 dirty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US" sz="1200" b="1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 dirty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static</a:t>
            </a:r>
            <a:r>
              <a:rPr lang="en-US" sz="1200" b="1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List&lt;Apple&gt; </a:t>
            </a:r>
            <a:r>
              <a:rPr lang="en-US" sz="1200" b="0" i="0" u="none" strike="noStrike" cap="none" baseline="0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filterApples</a:t>
            </a:r>
            <a:r>
              <a:rPr lang="en-US" sz="1200" b="0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(List&lt;Apple&gt; </a:t>
            </a:r>
            <a:r>
              <a:rPr lang="en-US" sz="1200" b="0" i="0" u="none" strike="noStrike" cap="none" baseline="0" dirty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inventory</a:t>
            </a:r>
            <a:r>
              <a:rPr lang="en-US" sz="1200" b="0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Predicate&lt;Apple&gt; </a:t>
            </a:r>
            <a:r>
              <a:rPr lang="en-US" sz="1200" b="0" i="0" u="none" strike="noStrike" cap="none" baseline="0" dirty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predicate</a:t>
            </a:r>
            <a:r>
              <a:rPr lang="en-US" sz="1200" b="0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List&lt;Apple&gt; </a:t>
            </a:r>
            <a:r>
              <a:rPr lang="en-US" sz="1200" b="0" i="0" u="none" strike="noStrike" cap="none" baseline="0" dirty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result</a:t>
            </a:r>
            <a:r>
              <a:rPr lang="en-US" sz="1200" b="0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200" b="1" i="0" u="none" strike="noStrike" cap="none" baseline="0" dirty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US" sz="1200" b="1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ArrayList</a:t>
            </a:r>
            <a:r>
              <a:rPr lang="en-US" sz="1200" b="0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&lt;&gt;();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	</a:t>
            </a:r>
            <a:r>
              <a:rPr lang="en-US" sz="1200" b="1" i="0" u="none" strike="noStrike" cap="none" baseline="0" dirty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for</a:t>
            </a:r>
            <a:r>
              <a:rPr lang="en-US" sz="1200" b="1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(Apple </a:t>
            </a:r>
            <a:r>
              <a:rPr lang="en-US" sz="1200" b="0" i="0" u="none" strike="noStrike" cap="none" baseline="0" dirty="0" err="1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apple</a:t>
            </a:r>
            <a:r>
              <a:rPr lang="en-US" sz="1200" b="0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-US" sz="1200" b="0" i="0" u="none" strike="noStrike" cap="none" baseline="0" dirty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inventory</a:t>
            </a:r>
            <a:r>
              <a:rPr lang="en-US" sz="1200" b="0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	</a:t>
            </a:r>
            <a:r>
              <a:rPr lang="en-US" sz="1200" b="1" i="0" u="none" strike="noStrike" cap="none" baseline="0" dirty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US" sz="1200" b="1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200" b="0" i="0" u="none" strike="noStrike" cap="none" baseline="0" dirty="0" err="1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predicate</a:t>
            </a:r>
            <a:r>
              <a:rPr lang="en-US" sz="1200" b="0" i="0" u="none" strike="noStrike" cap="none" baseline="0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.test</a:t>
            </a:r>
            <a:r>
              <a:rPr lang="en-US" sz="1200" b="0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200" b="0" i="0" u="none" strike="noStrike" cap="none" baseline="0" dirty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apple</a:t>
            </a:r>
            <a:r>
              <a:rPr lang="en-US" sz="1200" b="0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)) {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	</a:t>
            </a:r>
            <a:r>
              <a:rPr lang="en-US" sz="1200" b="0" i="0" u="none" strike="noStrike" cap="none" baseline="0" dirty="0" err="1" smtClean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result</a:t>
            </a:r>
            <a:r>
              <a:rPr lang="en-US" sz="1200" b="0" i="0" u="none" strike="noStrike" cap="none" baseline="0" dirty="0" err="1" smtClea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.add</a:t>
            </a:r>
            <a:r>
              <a:rPr lang="en-US" sz="1200" b="0" i="0" u="none" strike="noStrike" cap="none" baseline="0" dirty="0" smtClea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200" b="0" i="0" u="none" strike="noStrike" cap="none" baseline="0" dirty="0" smtClean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apple</a:t>
            </a:r>
            <a:r>
              <a:rPr lang="en-US" sz="1200" b="0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</a:t>
            </a:r>
            <a:r>
              <a:rPr lang="en-US" sz="1200" b="0" i="0" u="none" strike="noStrike" cap="none" baseline="0" dirty="0" smtClea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lang="en-US" sz="1200" b="0" i="0" u="none" strike="noStrike" cap="none" baseline="0"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}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 sz="1200" b="1" i="0" u="none" strike="noStrike" cap="none" baseline="0" dirty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US" sz="1200" b="1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 dirty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result</a:t>
            </a:r>
            <a:r>
              <a:rPr lang="en-US" sz="1200" b="1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dirty="0"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100" b="0" i="0" u="none" strike="noStrike" cap="none" baseline="0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215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000" b="0" i="0" u="none" strike="noStrike" cap="none" baseline="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 baseline="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32" name="Shape 532"/>
          <p:cNvSpPr txBox="1"/>
          <p:nvPr/>
        </p:nvSpPr>
        <p:spPr>
          <a:xfrm>
            <a:off x="2994025" y="2708275"/>
            <a:ext cx="1614487" cy="277811"/>
          </a:xfrm>
          <a:prstGeom prst="rect">
            <a:avLst/>
          </a:prstGeom>
          <a:noFill/>
          <a:ln w="9525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Apple.getWeight &gt; 150</a:t>
            </a:r>
          </a:p>
        </p:txBody>
      </p:sp>
      <p:sp>
        <p:nvSpPr>
          <p:cNvPr id="533" name="Shape 533"/>
          <p:cNvSpPr txBox="1"/>
          <p:nvPr/>
        </p:nvSpPr>
        <p:spPr>
          <a:xfrm>
            <a:off x="4941887" y="2708275"/>
            <a:ext cx="2120899" cy="277811"/>
          </a:xfrm>
          <a:prstGeom prst="rect">
            <a:avLst/>
          </a:prstGeom>
          <a:noFill/>
          <a:ln w="9525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Apple.getColor.equals(“green”)</a:t>
            </a:r>
          </a:p>
        </p:txBody>
      </p:sp>
      <p:cxnSp>
        <p:nvCxnSpPr>
          <p:cNvPr id="534" name="Shape 534"/>
          <p:cNvCxnSpPr/>
          <p:nvPr/>
        </p:nvCxnSpPr>
        <p:spPr>
          <a:xfrm>
            <a:off x="323850" y="3140075"/>
            <a:ext cx="8569325" cy="0"/>
          </a:xfrm>
          <a:prstGeom prst="straightConnector1">
            <a:avLst/>
          </a:prstGeom>
          <a:noFill/>
          <a:ln w="9525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535" name="Shape 535"/>
          <p:cNvCxnSpPr/>
          <p:nvPr/>
        </p:nvCxnSpPr>
        <p:spPr>
          <a:xfrm>
            <a:off x="4608512" y="2986086"/>
            <a:ext cx="1187449" cy="298450"/>
          </a:xfrm>
          <a:prstGeom prst="straightConnector1">
            <a:avLst/>
          </a:prstGeom>
          <a:noFill/>
          <a:ln w="9525" cap="flat" cmpd="sng">
            <a:solidFill>
              <a:srgbClr val="552438"/>
            </a:solidFill>
            <a:prstDash val="solid"/>
            <a:miter/>
            <a:headEnd type="none" w="med" len="med"/>
            <a:tailEnd type="stealth" w="lg" len="lg"/>
          </a:ln>
        </p:spPr>
      </p:cxnSp>
      <p:cxnSp>
        <p:nvCxnSpPr>
          <p:cNvPr id="536" name="Shape 536"/>
          <p:cNvCxnSpPr/>
          <p:nvPr/>
        </p:nvCxnSpPr>
        <p:spPr>
          <a:xfrm>
            <a:off x="6002337" y="2986086"/>
            <a:ext cx="0" cy="298450"/>
          </a:xfrm>
          <a:prstGeom prst="straightConnector1">
            <a:avLst/>
          </a:prstGeom>
          <a:noFill/>
          <a:ln w="9525" cap="flat" cmpd="sng">
            <a:solidFill>
              <a:srgbClr val="552438"/>
            </a:solidFill>
            <a:prstDash val="solid"/>
            <a:miter/>
            <a:headEnd type="none" w="med" len="med"/>
            <a:tailEnd type="stealth" w="lg" len="lg"/>
          </a:ln>
        </p:spPr>
      </p:cxnSp>
      <p:cxnSp>
        <p:nvCxnSpPr>
          <p:cNvPr id="537" name="Shape 537"/>
          <p:cNvCxnSpPr/>
          <p:nvPr/>
        </p:nvCxnSpPr>
        <p:spPr>
          <a:xfrm>
            <a:off x="323850" y="6021387"/>
            <a:ext cx="8567737" cy="0"/>
          </a:xfrm>
          <a:prstGeom prst="straightConnector1">
            <a:avLst/>
          </a:prstGeom>
          <a:noFill/>
          <a:ln w="9525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538" name="Shape 538"/>
          <p:cNvSpPr/>
          <p:nvPr/>
        </p:nvSpPr>
        <p:spPr>
          <a:xfrm>
            <a:off x="2519361" y="6381750"/>
            <a:ext cx="1765299" cy="215899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385D8A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alibri"/>
              <a:buNone/>
            </a:pPr>
            <a:r>
              <a:rPr lang="en-US" sz="1200" b="0" i="0" u="none" strike="noStrike" cap="none" baseline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Heavy Apples</a:t>
            </a:r>
          </a:p>
        </p:txBody>
      </p:sp>
      <p:sp>
        <p:nvSpPr>
          <p:cNvPr id="539" name="Shape 539"/>
          <p:cNvSpPr/>
          <p:nvPr/>
        </p:nvSpPr>
        <p:spPr>
          <a:xfrm>
            <a:off x="5076825" y="6381750"/>
            <a:ext cx="1763711" cy="215899"/>
          </a:xfrm>
          <a:prstGeom prst="ellipse">
            <a:avLst/>
          </a:prstGeom>
          <a:solidFill>
            <a:srgbClr val="9BBB59"/>
          </a:solidFill>
          <a:ln w="25400" cap="flat" cmpd="sng">
            <a:solidFill>
              <a:srgbClr val="77933C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alibri"/>
              <a:buNone/>
            </a:pPr>
            <a:r>
              <a:rPr lang="en-US" sz="1200" b="0" i="0" u="none" strike="noStrike" cap="none" baseline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Green Apples</a:t>
            </a:r>
          </a:p>
        </p:txBody>
      </p:sp>
      <p:sp>
        <p:nvSpPr>
          <p:cNvPr id="540" name="Shape 540"/>
          <p:cNvSpPr/>
          <p:nvPr/>
        </p:nvSpPr>
        <p:spPr>
          <a:xfrm>
            <a:off x="3402012" y="6110287"/>
            <a:ext cx="46036" cy="179386"/>
          </a:xfrm>
          <a:prstGeom prst="downArrow">
            <a:avLst>
              <a:gd name="adj1" fmla="val 18828"/>
              <a:gd name="adj2" fmla="val 50000"/>
            </a:avLst>
          </a:prstGeom>
          <a:solidFill>
            <a:schemeClr val="accent1"/>
          </a:solidFill>
          <a:ln w="25400" cap="flat" cmpd="sng">
            <a:solidFill>
              <a:srgbClr val="385D8A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1" name="Shape 541"/>
          <p:cNvSpPr/>
          <p:nvPr/>
        </p:nvSpPr>
        <p:spPr>
          <a:xfrm>
            <a:off x="5867400" y="6129337"/>
            <a:ext cx="46036" cy="179386"/>
          </a:xfrm>
          <a:prstGeom prst="downArrow">
            <a:avLst>
              <a:gd name="adj1" fmla="val 18828"/>
              <a:gd name="adj2" fmla="val 50000"/>
            </a:avLst>
          </a:prstGeom>
          <a:solidFill>
            <a:srgbClr val="9BBB59"/>
          </a:solidFill>
          <a:ln w="25400" cap="flat" cmpd="sng">
            <a:solidFill>
              <a:srgbClr val="77933C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Shape 546"/>
          <p:cNvSpPr txBox="1"/>
          <p:nvPr/>
        </p:nvSpPr>
        <p:spPr>
          <a:xfrm>
            <a:off x="323850" y="2492375"/>
            <a:ext cx="8569325" cy="4249737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alibri"/>
              <a:buNone/>
            </a:pPr>
            <a:r>
              <a:rPr lang="en-US" sz="1800" b="0" i="0" u="none" strike="noStrike" cap="none" baseline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predicate</a:t>
            </a:r>
          </a:p>
        </p:txBody>
      </p:sp>
      <p:sp>
        <p:nvSpPr>
          <p:cNvPr id="547" name="Shape 547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FP - Lambdas</a:t>
            </a:r>
          </a:p>
        </p:txBody>
      </p:sp>
      <p:pic>
        <p:nvPicPr>
          <p:cNvPr id="548" name="Shape 5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549" name="Shape 549"/>
          <p:cNvSpPr txBox="1"/>
          <p:nvPr/>
        </p:nvSpPr>
        <p:spPr>
          <a:xfrm>
            <a:off x="323850" y="1844675"/>
            <a:ext cx="8135936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Nice and neat…  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onsolas"/>
              <a:buNone/>
            </a:pPr>
            <a:r>
              <a:rPr lang="en-US" sz="2000" b="0" i="0" u="none" strike="noStrike" cap="none" baseline="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2000" b="0" i="0" u="none" strike="noStrike" cap="none" baseline="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lang="en-US" sz="2000" b="0" i="0" u="none" strike="noStrike" cap="none" baseline="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 dirty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US" sz="1200" b="1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 dirty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static</a:t>
            </a:r>
            <a:r>
              <a:rPr lang="en-US" sz="1200" b="1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List&lt;Apple&gt; </a:t>
            </a:r>
            <a:r>
              <a:rPr lang="en-US" sz="1200" b="0" i="0" u="none" strike="noStrike" cap="none" baseline="0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filterApples</a:t>
            </a:r>
            <a:r>
              <a:rPr lang="en-US" sz="1200" b="0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(List&lt;Apple&gt; </a:t>
            </a:r>
            <a:r>
              <a:rPr lang="en-US" sz="1200" b="0" i="0" u="none" strike="noStrike" cap="none" baseline="0" dirty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inventory</a:t>
            </a:r>
            <a:r>
              <a:rPr lang="en-US" sz="1200" b="0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Predicate&lt;Apple&gt; </a:t>
            </a:r>
            <a:r>
              <a:rPr lang="en-US" sz="1200" b="0" i="0" u="none" strike="noStrike" cap="none" baseline="0" dirty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predicate</a:t>
            </a:r>
            <a:r>
              <a:rPr lang="en-US" sz="1200" b="0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List&lt;Apple&gt; </a:t>
            </a:r>
            <a:r>
              <a:rPr lang="en-US" sz="1200" b="0" i="0" u="none" strike="noStrike" cap="none" baseline="0" dirty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result</a:t>
            </a:r>
            <a:r>
              <a:rPr lang="en-US" sz="1200" b="0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200" b="1" i="0" u="none" strike="noStrike" cap="none" baseline="0" dirty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US" sz="1200" b="1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ArrayList</a:t>
            </a:r>
            <a:r>
              <a:rPr lang="en-US" sz="1200" b="0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&lt;&gt;();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	</a:t>
            </a:r>
            <a:r>
              <a:rPr lang="en-US" sz="1200" b="1" i="0" u="none" strike="noStrike" cap="none" baseline="0" dirty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for</a:t>
            </a:r>
            <a:r>
              <a:rPr lang="en-US" sz="1200" b="1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(Apple </a:t>
            </a:r>
            <a:r>
              <a:rPr lang="en-US" sz="1200" b="0" i="0" u="none" strike="noStrike" cap="none" baseline="0" dirty="0" err="1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apple</a:t>
            </a:r>
            <a:r>
              <a:rPr lang="en-US" sz="1200" b="0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-US" sz="1200" b="0" i="0" u="none" strike="noStrike" cap="none" baseline="0" dirty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inventory</a:t>
            </a:r>
            <a:r>
              <a:rPr lang="en-US" sz="1200" b="0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	</a:t>
            </a:r>
            <a:r>
              <a:rPr lang="en-US" sz="1200" b="1" i="0" u="none" strike="noStrike" cap="none" baseline="0" dirty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US" sz="1200" b="1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200" b="0" i="0" u="none" strike="noStrike" cap="none" baseline="0" dirty="0" err="1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predicate</a:t>
            </a:r>
            <a:r>
              <a:rPr lang="en-US" sz="1200" b="0" i="0" u="none" strike="noStrike" cap="none" baseline="0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.test</a:t>
            </a:r>
            <a:r>
              <a:rPr lang="en-US" sz="1200" b="0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200" b="0" i="0" u="none" strike="noStrike" cap="none" baseline="0" dirty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apple</a:t>
            </a:r>
            <a:r>
              <a:rPr lang="en-US" sz="1200" b="0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)) {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	</a:t>
            </a:r>
            <a:r>
              <a:rPr lang="en-US" sz="1200" b="0" i="0" u="none" strike="noStrike" cap="none" baseline="0" dirty="0" err="1" smtClean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result</a:t>
            </a:r>
            <a:r>
              <a:rPr lang="en-US" sz="1200" b="0" i="0" u="none" strike="noStrike" cap="none" baseline="0" dirty="0" err="1" smtClea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.add</a:t>
            </a:r>
            <a:r>
              <a:rPr lang="en-US" sz="1200" b="0" i="0" u="none" strike="noStrike" cap="none" baseline="0" dirty="0" smtClea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200" b="0" i="0" u="none" strike="noStrike" cap="none" baseline="0" dirty="0" smtClean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apple</a:t>
            </a:r>
            <a:r>
              <a:rPr lang="en-US" sz="1200" b="0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</a:t>
            </a:r>
            <a:r>
              <a:rPr lang="en-US" sz="1200" b="0" i="0" u="none" strike="noStrike" cap="none" baseline="0" dirty="0" smtClea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lang="en-US" sz="1200" b="0" i="0" u="none" strike="noStrike" cap="none" baseline="0"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}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 sz="1200" b="1" i="0" u="none" strike="noStrike" cap="none" baseline="0" dirty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US" sz="1200" b="1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 dirty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result</a:t>
            </a:r>
            <a:r>
              <a:rPr lang="en-US" sz="1200" b="1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dirty="0"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100" b="0" i="0" u="none" strike="noStrike" cap="none" baseline="0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215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000" b="0" i="0" u="none" strike="noStrike" cap="none" baseline="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 baseline="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50" name="Shape 550"/>
          <p:cNvSpPr txBox="1"/>
          <p:nvPr/>
        </p:nvSpPr>
        <p:spPr>
          <a:xfrm>
            <a:off x="3733800" y="6019800"/>
            <a:ext cx="3886200" cy="369886"/>
          </a:xfrm>
          <a:prstGeom prst="rect">
            <a:avLst/>
          </a:prstGeom>
          <a:noFill/>
          <a:ln w="9525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80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But </a:t>
            </a:r>
            <a:r>
              <a:rPr lang="en-US" sz="1800" b="0" i="0" u="none" strike="noStrike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 about the client (</a:t>
            </a:r>
            <a:r>
              <a:rPr lang="en-US" sz="180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invoker) ?</a:t>
            </a:r>
            <a:endParaRPr lang="en-US" sz="1800" b="0" i="0" u="none" strike="noStrike" cap="none" baseline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Shape 555"/>
          <p:cNvSpPr txBox="1"/>
          <p:nvPr/>
        </p:nvSpPr>
        <p:spPr>
          <a:xfrm>
            <a:off x="323850" y="2492375"/>
            <a:ext cx="8569325" cy="4249737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alibri"/>
              <a:buNone/>
            </a:pPr>
            <a:r>
              <a:rPr lang="en-US" sz="1800" b="0" i="0" u="none" strike="noStrike" cap="none" baseline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predicate</a:t>
            </a:r>
          </a:p>
        </p:txBody>
      </p:sp>
      <p:sp>
        <p:nvSpPr>
          <p:cNvPr id="556" name="Shape 556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FP - Lambdas</a:t>
            </a:r>
          </a:p>
        </p:txBody>
      </p:sp>
      <p:pic>
        <p:nvPicPr>
          <p:cNvPr id="557" name="Shape 5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558" name="Shape 558"/>
          <p:cNvSpPr txBox="1"/>
          <p:nvPr/>
        </p:nvSpPr>
        <p:spPr>
          <a:xfrm>
            <a:off x="323850" y="1844675"/>
            <a:ext cx="8135936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The client… Yuck ☹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onsolas"/>
              <a:buNone/>
            </a:pPr>
            <a:r>
              <a:rPr lang="en-US" sz="2000" b="0" i="0" u="none" strike="noStrike" cap="none" baseline="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2000" b="0" i="0" u="none" strike="noStrike" cap="none" baseline="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lang="en-US" sz="2000" b="0" i="0" u="none" strike="noStrike" cap="none" baseline="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List&lt;Apple&gt; </a:t>
            </a:r>
            <a:r>
              <a:rPr lang="en-US" sz="1200" b="0" i="0" u="none" strike="noStrike" cap="none" baseline="0" dirty="0" err="1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greenApples</a:t>
            </a:r>
            <a:r>
              <a:rPr lang="en-US" sz="1200" b="0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200" b="0" i="1" u="none" strike="noStrike" cap="none" baseline="0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filterApples</a:t>
            </a:r>
            <a:r>
              <a:rPr lang="en-US" sz="1200" b="0" i="1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200" b="0" i="1" u="none" strike="noStrike" cap="none" baseline="0" dirty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inventory</a:t>
            </a:r>
            <a:r>
              <a:rPr lang="en-US" sz="1200" b="0" i="1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1200" b="1" i="1" u="none" strike="noStrike" cap="none" baseline="0" dirty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US" sz="1200" b="1" i="1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1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Predicate&lt;Apple&gt;() {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646464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 dirty="0">
                <a:solidFill>
                  <a:srgbClr val="646464"/>
                </a:solidFill>
                <a:latin typeface="Consolas"/>
                <a:ea typeface="Consolas"/>
                <a:cs typeface="Consolas"/>
                <a:sym typeface="Consolas"/>
              </a:rPr>
              <a:t>		</a:t>
            </a:r>
            <a:r>
              <a:rPr lang="en-US" sz="1200" b="0" i="0" u="none" strike="noStrike" cap="none" baseline="0" dirty="0" smtClean="0">
                <a:solidFill>
                  <a:srgbClr val="646464"/>
                </a:solidFill>
                <a:latin typeface="Consolas"/>
                <a:ea typeface="Consolas"/>
                <a:cs typeface="Consolas"/>
                <a:sym typeface="Consolas"/>
              </a:rPr>
              <a:t>@</a:t>
            </a:r>
            <a:r>
              <a:rPr lang="en-US" sz="1200" b="0" i="0" u="none" strike="noStrike" cap="none" baseline="0" dirty="0">
                <a:solidFill>
                  <a:srgbClr val="646464"/>
                </a:solidFill>
                <a:latin typeface="Consolas"/>
                <a:ea typeface="Consolas"/>
                <a:cs typeface="Consolas"/>
                <a:sym typeface="Consolas"/>
              </a:rPr>
              <a:t>Override</a:t>
            </a:r>
          </a:p>
          <a:p>
            <a:pPr marL="8001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 dirty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	public</a:t>
            </a:r>
            <a:r>
              <a:rPr lang="en-US" sz="1200" b="1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 dirty="0" err="1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boolean</a:t>
            </a:r>
            <a:r>
              <a:rPr lang="en-US" sz="1200" b="1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test(Apple </a:t>
            </a:r>
            <a:r>
              <a:rPr lang="en-US" sz="1200" b="0" i="0" u="none" strike="noStrike" cap="none" baseline="0" dirty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-US" sz="1200" b="0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 dirty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	</a:t>
            </a:r>
            <a:r>
              <a:rPr lang="en-US" sz="1200" b="1" dirty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 sz="1200" b="1" i="0" u="none" strike="noStrike" cap="none" baseline="0" dirty="0" smtClean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US" sz="1200" b="1" i="0" u="none" strike="noStrike" cap="none" baseline="0" dirty="0" smtClea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 dirty="0" err="1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-US" sz="1200" b="0" i="0" u="none" strike="noStrike" cap="none" baseline="0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.getColor</a:t>
            </a:r>
            <a:r>
              <a:rPr lang="en-US" sz="1200" b="0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().equals(</a:t>
            </a:r>
            <a:r>
              <a:rPr lang="en-US" sz="1200" b="0" i="0" u="none" strike="noStrike" cap="none" baseline="0" dirty="0">
                <a:solidFill>
                  <a:srgbClr val="2A00FF"/>
                </a:solidFill>
                <a:latin typeface="Consolas"/>
                <a:ea typeface="Consolas"/>
                <a:cs typeface="Consolas"/>
                <a:sym typeface="Consolas"/>
              </a:rPr>
              <a:t>"green"</a:t>
            </a:r>
            <a:r>
              <a:rPr lang="en-US" sz="1200" b="0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marL="8001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}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});</a:t>
            </a:r>
          </a:p>
          <a:p>
            <a:pPr marL="342900" marR="0" lvl="0" indent="-215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000" b="0" i="0" u="none" strike="noStrike" cap="none" baseline="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 baseline="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Shape 563"/>
          <p:cNvSpPr txBox="1"/>
          <p:nvPr/>
        </p:nvSpPr>
        <p:spPr>
          <a:xfrm>
            <a:off x="323850" y="2492375"/>
            <a:ext cx="8569325" cy="4249737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alibri"/>
              <a:buNone/>
            </a:pPr>
            <a:r>
              <a:rPr lang="en-US" sz="1800" b="0" i="0" u="none" strike="noStrike" cap="none" baseline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predicate</a:t>
            </a:r>
          </a:p>
        </p:txBody>
      </p:sp>
      <p:sp>
        <p:nvSpPr>
          <p:cNvPr id="564" name="Shape 564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FP - Lambdas</a:t>
            </a:r>
          </a:p>
        </p:txBody>
      </p:sp>
      <p:pic>
        <p:nvPicPr>
          <p:cNvPr id="565" name="Shape 56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566" name="Shape 566"/>
          <p:cNvSpPr txBox="1"/>
          <p:nvPr/>
        </p:nvSpPr>
        <p:spPr>
          <a:xfrm>
            <a:off x="323850" y="1844675"/>
            <a:ext cx="8135936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The client… Yuck ☹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onsolas"/>
              <a:buNone/>
            </a:pPr>
            <a:r>
              <a:rPr lang="en-US" sz="2000" b="0" i="0" u="none" strike="noStrike" cap="none" baseline="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2000" b="0" i="0" u="none" strike="noStrike" cap="none" baseline="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lang="en-US" sz="2000" b="0" i="0" u="none" strike="noStrike" cap="none" baseline="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List&lt;Apple&gt; </a:t>
            </a:r>
            <a:r>
              <a:rPr lang="en-US" sz="1200" b="0" i="0" u="none" strike="noStrike" cap="none" baseline="0" dirty="0" err="1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greenApples</a:t>
            </a:r>
            <a:r>
              <a:rPr lang="en-US" sz="1200" b="0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200" b="0" i="1" u="none" strike="noStrike" cap="none" baseline="0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filterApples</a:t>
            </a:r>
            <a:r>
              <a:rPr lang="en-US" sz="1200" b="0" i="1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200" b="0" i="1" u="none" strike="noStrike" cap="none" baseline="0" dirty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inventory</a:t>
            </a:r>
            <a:r>
              <a:rPr lang="en-US" sz="1200" b="0" i="1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1200" b="1" i="1" u="none" strike="noStrike" cap="none" baseline="0" dirty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US" sz="1200" b="1" i="1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1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Predicate&lt;Apple&gt;() {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646464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 dirty="0">
                <a:solidFill>
                  <a:srgbClr val="646464"/>
                </a:solidFill>
                <a:latin typeface="Consolas"/>
                <a:ea typeface="Consolas"/>
                <a:cs typeface="Consolas"/>
                <a:sym typeface="Consolas"/>
              </a:rPr>
              <a:t>			@Override</a:t>
            </a:r>
          </a:p>
          <a:p>
            <a:pPr marL="8001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 dirty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	public</a:t>
            </a:r>
            <a:r>
              <a:rPr lang="en-US" sz="1200" b="1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 dirty="0" err="1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boolean</a:t>
            </a:r>
            <a:r>
              <a:rPr lang="en-US" sz="1200" b="1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test(Apple </a:t>
            </a:r>
            <a:r>
              <a:rPr lang="en-US" sz="1200" b="0" i="0" u="none" strike="noStrike" cap="none" baseline="0" dirty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-US" sz="1200" b="0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 dirty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		</a:t>
            </a:r>
            <a:r>
              <a:rPr lang="en-US" sz="1200" b="1" i="0" u="none" strike="noStrike" cap="none" baseline="0" dirty="0" smtClean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US" sz="1200" b="1" i="0" u="none" strike="noStrike" cap="none" baseline="0" dirty="0" smtClea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 dirty="0" err="1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-US" sz="1200" b="0" i="0" u="none" strike="noStrike" cap="none" baseline="0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.getColor</a:t>
            </a:r>
            <a:r>
              <a:rPr lang="en-US" sz="1200" b="0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().equals(</a:t>
            </a:r>
            <a:r>
              <a:rPr lang="en-US" sz="1200" b="0" i="0" u="none" strike="noStrike" cap="none" baseline="0" dirty="0">
                <a:solidFill>
                  <a:srgbClr val="2A00FF"/>
                </a:solidFill>
                <a:latin typeface="Consolas"/>
                <a:ea typeface="Consolas"/>
                <a:cs typeface="Consolas"/>
                <a:sym typeface="Consolas"/>
              </a:rPr>
              <a:t>"green"</a:t>
            </a:r>
            <a:r>
              <a:rPr lang="en-US" sz="1200" b="0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marL="8001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}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});</a:t>
            </a:r>
          </a:p>
          <a:p>
            <a:pPr marL="342900" marR="0" lvl="0" indent="-215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000" b="0" i="0" u="none" strike="noStrike" cap="none" baseline="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 baseline="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67" name="Shape 567"/>
          <p:cNvSpPr/>
          <p:nvPr/>
        </p:nvSpPr>
        <p:spPr>
          <a:xfrm>
            <a:off x="1171575" y="3048000"/>
            <a:ext cx="5605524" cy="1467416"/>
          </a:xfrm>
          <a:custGeom>
            <a:avLst/>
            <a:gdLst/>
            <a:ahLst/>
            <a:cxnLst/>
            <a:rect l="0" t="0" r="0" b="0"/>
            <a:pathLst>
              <a:path w="5619573" h="1489763" extrusionOk="0">
                <a:moveTo>
                  <a:pt x="3651728" y="337238"/>
                </a:moveTo>
                <a:cubicBezTo>
                  <a:pt x="3656491" y="297550"/>
                  <a:pt x="3647653" y="167138"/>
                  <a:pt x="3680303" y="118163"/>
                </a:cubicBezTo>
                <a:cubicBezTo>
                  <a:pt x="3693003" y="99113"/>
                  <a:pt x="3699353" y="73713"/>
                  <a:pt x="3718403" y="61013"/>
                </a:cubicBezTo>
                <a:cubicBezTo>
                  <a:pt x="3755332" y="36394"/>
                  <a:pt x="3736118" y="45583"/>
                  <a:pt x="3775553" y="32438"/>
                </a:cubicBezTo>
                <a:cubicBezTo>
                  <a:pt x="3858103" y="35613"/>
                  <a:pt x="3940592" y="41963"/>
                  <a:pt x="4023203" y="41963"/>
                </a:cubicBezTo>
                <a:cubicBezTo>
                  <a:pt x="5529578" y="41963"/>
                  <a:pt x="4893045" y="0"/>
                  <a:pt x="5480528" y="41963"/>
                </a:cubicBezTo>
                <a:cubicBezTo>
                  <a:pt x="5485609" y="43233"/>
                  <a:pt x="5539004" y="55547"/>
                  <a:pt x="5547203" y="61013"/>
                </a:cubicBezTo>
                <a:cubicBezTo>
                  <a:pt x="5558411" y="68485"/>
                  <a:pt x="5565430" y="80964"/>
                  <a:pt x="5575778" y="89588"/>
                </a:cubicBezTo>
                <a:cubicBezTo>
                  <a:pt x="5584572" y="96917"/>
                  <a:pt x="5594828" y="102288"/>
                  <a:pt x="5604353" y="108638"/>
                </a:cubicBezTo>
                <a:cubicBezTo>
                  <a:pt x="5607528" y="118163"/>
                  <a:pt x="5613878" y="127173"/>
                  <a:pt x="5613878" y="137213"/>
                </a:cubicBezTo>
                <a:cubicBezTo>
                  <a:pt x="5613878" y="278817"/>
                  <a:pt x="5619573" y="253479"/>
                  <a:pt x="5594828" y="327713"/>
                </a:cubicBezTo>
                <a:cubicBezTo>
                  <a:pt x="5569915" y="502103"/>
                  <a:pt x="5605160" y="243439"/>
                  <a:pt x="5575778" y="537263"/>
                </a:cubicBezTo>
                <a:cubicBezTo>
                  <a:pt x="5575188" y="543159"/>
                  <a:pt x="5560878" y="613304"/>
                  <a:pt x="5556728" y="622988"/>
                </a:cubicBezTo>
                <a:cubicBezTo>
                  <a:pt x="5552219" y="633510"/>
                  <a:pt x="5542798" y="641324"/>
                  <a:pt x="5537678" y="651563"/>
                </a:cubicBezTo>
                <a:cubicBezTo>
                  <a:pt x="5487383" y="752154"/>
                  <a:pt x="5610183" y="557093"/>
                  <a:pt x="5490053" y="737288"/>
                </a:cubicBezTo>
                <a:cubicBezTo>
                  <a:pt x="5482177" y="749102"/>
                  <a:pt x="5464653" y="749988"/>
                  <a:pt x="5451953" y="756338"/>
                </a:cubicBezTo>
                <a:cubicBezTo>
                  <a:pt x="5448778" y="765863"/>
                  <a:pt x="5448700" y="777073"/>
                  <a:pt x="5442428" y="784913"/>
                </a:cubicBezTo>
                <a:cubicBezTo>
                  <a:pt x="5435277" y="793852"/>
                  <a:pt x="5422647" y="796634"/>
                  <a:pt x="5413853" y="803963"/>
                </a:cubicBezTo>
                <a:cubicBezTo>
                  <a:pt x="5403505" y="812587"/>
                  <a:pt x="5394044" y="822311"/>
                  <a:pt x="5385278" y="832538"/>
                </a:cubicBezTo>
                <a:cubicBezTo>
                  <a:pt x="5374947" y="844591"/>
                  <a:pt x="5367928" y="859413"/>
                  <a:pt x="5356703" y="870638"/>
                </a:cubicBezTo>
                <a:cubicBezTo>
                  <a:pt x="5338239" y="889102"/>
                  <a:pt x="5322794" y="891466"/>
                  <a:pt x="5299553" y="899213"/>
                </a:cubicBezTo>
                <a:cubicBezTo>
                  <a:pt x="5286853" y="908738"/>
                  <a:pt x="5273506" y="917457"/>
                  <a:pt x="5261453" y="927788"/>
                </a:cubicBezTo>
                <a:cubicBezTo>
                  <a:pt x="5251226" y="936554"/>
                  <a:pt x="5243839" y="948533"/>
                  <a:pt x="5232878" y="956363"/>
                </a:cubicBezTo>
                <a:cubicBezTo>
                  <a:pt x="5221324" y="964616"/>
                  <a:pt x="5206332" y="967160"/>
                  <a:pt x="5194778" y="975413"/>
                </a:cubicBezTo>
                <a:cubicBezTo>
                  <a:pt x="5132348" y="1020006"/>
                  <a:pt x="5198925" y="993081"/>
                  <a:pt x="5137628" y="1013513"/>
                </a:cubicBezTo>
                <a:cubicBezTo>
                  <a:pt x="5055736" y="1068108"/>
                  <a:pt x="5159348" y="1002653"/>
                  <a:pt x="5080478" y="1042088"/>
                </a:cubicBezTo>
                <a:cubicBezTo>
                  <a:pt x="5070239" y="1047208"/>
                  <a:pt x="5061428" y="1054788"/>
                  <a:pt x="5051903" y="1061138"/>
                </a:cubicBezTo>
                <a:cubicBezTo>
                  <a:pt x="5048728" y="1070663"/>
                  <a:pt x="5050548" y="1083877"/>
                  <a:pt x="5042378" y="1089713"/>
                </a:cubicBezTo>
                <a:cubicBezTo>
                  <a:pt x="5026038" y="1101385"/>
                  <a:pt x="5003872" y="1101305"/>
                  <a:pt x="4985228" y="1108763"/>
                </a:cubicBezTo>
                <a:cubicBezTo>
                  <a:pt x="4925448" y="1132675"/>
                  <a:pt x="4954190" y="1123666"/>
                  <a:pt x="4899503" y="1137338"/>
                </a:cubicBezTo>
                <a:cubicBezTo>
                  <a:pt x="4889978" y="1143688"/>
                  <a:pt x="4880867" y="1150708"/>
                  <a:pt x="4870928" y="1156388"/>
                </a:cubicBezTo>
                <a:cubicBezTo>
                  <a:pt x="4858600" y="1163433"/>
                  <a:pt x="4842868" y="1165398"/>
                  <a:pt x="4832828" y="1175438"/>
                </a:cubicBezTo>
                <a:cubicBezTo>
                  <a:pt x="4736150" y="1272116"/>
                  <a:pt x="4884051" y="1166690"/>
                  <a:pt x="4785203" y="1232588"/>
                </a:cubicBezTo>
                <a:cubicBezTo>
                  <a:pt x="4782287" y="1238421"/>
                  <a:pt x="4756894" y="1293143"/>
                  <a:pt x="4747103" y="1299263"/>
                </a:cubicBezTo>
                <a:cubicBezTo>
                  <a:pt x="4728042" y="1311176"/>
                  <a:pt x="4676507" y="1320794"/>
                  <a:pt x="4651853" y="1327838"/>
                </a:cubicBezTo>
                <a:cubicBezTo>
                  <a:pt x="4642199" y="1330596"/>
                  <a:pt x="4633018" y="1334928"/>
                  <a:pt x="4623278" y="1337363"/>
                </a:cubicBezTo>
                <a:cubicBezTo>
                  <a:pt x="4514757" y="1364493"/>
                  <a:pt x="4400183" y="1352737"/>
                  <a:pt x="4289903" y="1356413"/>
                </a:cubicBezTo>
                <a:cubicBezTo>
                  <a:pt x="4152007" y="1379396"/>
                  <a:pt x="4328778" y="1352013"/>
                  <a:pt x="4070828" y="1375463"/>
                </a:cubicBezTo>
                <a:cubicBezTo>
                  <a:pt x="3964254" y="1385152"/>
                  <a:pt x="4069014" y="1380988"/>
                  <a:pt x="3994628" y="1394513"/>
                </a:cubicBezTo>
                <a:cubicBezTo>
                  <a:pt x="3969443" y="1399092"/>
                  <a:pt x="3943677" y="1399830"/>
                  <a:pt x="3918428" y="1404038"/>
                </a:cubicBezTo>
                <a:cubicBezTo>
                  <a:pt x="3886490" y="1409361"/>
                  <a:pt x="3854590" y="1415235"/>
                  <a:pt x="3823178" y="1423088"/>
                </a:cubicBezTo>
                <a:cubicBezTo>
                  <a:pt x="3810478" y="1426263"/>
                  <a:pt x="3798089" y="1431167"/>
                  <a:pt x="3785078" y="1432613"/>
                </a:cubicBezTo>
                <a:cubicBezTo>
                  <a:pt x="3740787" y="1437534"/>
                  <a:pt x="3696193" y="1439174"/>
                  <a:pt x="3651728" y="1442138"/>
                </a:cubicBezTo>
                <a:cubicBezTo>
                  <a:pt x="3283060" y="1466716"/>
                  <a:pt x="3399767" y="1452939"/>
                  <a:pt x="2756378" y="1461188"/>
                </a:cubicBezTo>
                <a:lnTo>
                  <a:pt x="2575403" y="1470713"/>
                </a:lnTo>
                <a:cubicBezTo>
                  <a:pt x="2527755" y="1473516"/>
                  <a:pt x="2480259" y="1480238"/>
                  <a:pt x="2432528" y="1480238"/>
                </a:cubicBezTo>
                <a:cubicBezTo>
                  <a:pt x="2143586" y="1480238"/>
                  <a:pt x="1854678" y="1473888"/>
                  <a:pt x="1565753" y="1470713"/>
                </a:cubicBezTo>
                <a:lnTo>
                  <a:pt x="1203803" y="1461188"/>
                </a:lnTo>
                <a:cubicBezTo>
                  <a:pt x="1102195" y="1458285"/>
                  <a:pt x="1000653" y="1451663"/>
                  <a:pt x="899003" y="1451663"/>
                </a:cubicBezTo>
                <a:cubicBezTo>
                  <a:pt x="835424" y="1451663"/>
                  <a:pt x="772003" y="1458013"/>
                  <a:pt x="708503" y="1461188"/>
                </a:cubicBezTo>
                <a:cubicBezTo>
                  <a:pt x="660837" y="1469132"/>
                  <a:pt x="633703" y="1474110"/>
                  <a:pt x="584678" y="1480238"/>
                </a:cubicBezTo>
                <a:cubicBezTo>
                  <a:pt x="556149" y="1483804"/>
                  <a:pt x="527528" y="1486588"/>
                  <a:pt x="498953" y="1489763"/>
                </a:cubicBezTo>
                <a:lnTo>
                  <a:pt x="251303" y="1470713"/>
                </a:lnTo>
                <a:cubicBezTo>
                  <a:pt x="232075" y="1468910"/>
                  <a:pt x="212475" y="1467295"/>
                  <a:pt x="194153" y="1461188"/>
                </a:cubicBezTo>
                <a:cubicBezTo>
                  <a:pt x="183293" y="1457568"/>
                  <a:pt x="175103" y="1448488"/>
                  <a:pt x="165578" y="1442138"/>
                </a:cubicBezTo>
                <a:cubicBezTo>
                  <a:pt x="117266" y="1361618"/>
                  <a:pt x="158032" y="1425858"/>
                  <a:pt x="108428" y="1356413"/>
                </a:cubicBezTo>
                <a:cubicBezTo>
                  <a:pt x="101774" y="1347098"/>
                  <a:pt x="96707" y="1336632"/>
                  <a:pt x="89378" y="1327838"/>
                </a:cubicBezTo>
                <a:cubicBezTo>
                  <a:pt x="63046" y="1296240"/>
                  <a:pt x="59490" y="1306161"/>
                  <a:pt x="41753" y="1270688"/>
                </a:cubicBezTo>
                <a:cubicBezTo>
                  <a:pt x="37263" y="1261708"/>
                  <a:pt x="34870" y="1251799"/>
                  <a:pt x="32228" y="1242113"/>
                </a:cubicBezTo>
                <a:cubicBezTo>
                  <a:pt x="0" y="1123945"/>
                  <a:pt x="25577" y="1203110"/>
                  <a:pt x="3653" y="1137338"/>
                </a:cubicBezTo>
                <a:cubicBezTo>
                  <a:pt x="6828" y="1048438"/>
                  <a:pt x="7629" y="959421"/>
                  <a:pt x="13178" y="870638"/>
                </a:cubicBezTo>
                <a:cubicBezTo>
                  <a:pt x="15320" y="836373"/>
                  <a:pt x="28592" y="825146"/>
                  <a:pt x="41753" y="794438"/>
                </a:cubicBezTo>
                <a:cubicBezTo>
                  <a:pt x="45708" y="785210"/>
                  <a:pt x="46402" y="774640"/>
                  <a:pt x="51278" y="765863"/>
                </a:cubicBezTo>
                <a:cubicBezTo>
                  <a:pt x="73175" y="726448"/>
                  <a:pt x="92981" y="705573"/>
                  <a:pt x="117953" y="670613"/>
                </a:cubicBezTo>
                <a:cubicBezTo>
                  <a:pt x="124607" y="661298"/>
                  <a:pt x="131883" y="652277"/>
                  <a:pt x="137003" y="642038"/>
                </a:cubicBezTo>
                <a:cubicBezTo>
                  <a:pt x="141493" y="633058"/>
                  <a:pt x="140256" y="621303"/>
                  <a:pt x="146528" y="613463"/>
                </a:cubicBezTo>
                <a:cubicBezTo>
                  <a:pt x="153679" y="604524"/>
                  <a:pt x="166309" y="601742"/>
                  <a:pt x="175103" y="594413"/>
                </a:cubicBezTo>
                <a:cubicBezTo>
                  <a:pt x="185451" y="585789"/>
                  <a:pt x="194912" y="576065"/>
                  <a:pt x="203678" y="565838"/>
                </a:cubicBezTo>
                <a:cubicBezTo>
                  <a:pt x="214009" y="553785"/>
                  <a:pt x="220388" y="538285"/>
                  <a:pt x="232253" y="527738"/>
                </a:cubicBezTo>
                <a:cubicBezTo>
                  <a:pt x="271555" y="492803"/>
                  <a:pt x="279173" y="493048"/>
                  <a:pt x="317978" y="480113"/>
                </a:cubicBezTo>
                <a:lnTo>
                  <a:pt x="556103" y="489638"/>
                </a:lnTo>
                <a:cubicBezTo>
                  <a:pt x="707799" y="497038"/>
                  <a:pt x="665877" y="492059"/>
                  <a:pt x="765653" y="508688"/>
                </a:cubicBezTo>
                <a:cubicBezTo>
                  <a:pt x="908339" y="556250"/>
                  <a:pt x="825877" y="534783"/>
                  <a:pt x="1108553" y="537263"/>
                </a:cubicBezTo>
                <a:lnTo>
                  <a:pt x="2994503" y="546788"/>
                </a:lnTo>
                <a:cubicBezTo>
                  <a:pt x="3013553" y="549963"/>
                  <a:pt x="3032715" y="552525"/>
                  <a:pt x="3051653" y="556313"/>
                </a:cubicBezTo>
                <a:cubicBezTo>
                  <a:pt x="3064490" y="558880"/>
                  <a:pt x="3076742" y="564392"/>
                  <a:pt x="3089753" y="565838"/>
                </a:cubicBezTo>
                <a:cubicBezTo>
                  <a:pt x="3162605" y="573933"/>
                  <a:pt x="3308828" y="584888"/>
                  <a:pt x="3308828" y="584888"/>
                </a:cubicBezTo>
                <a:cubicBezTo>
                  <a:pt x="3323522" y="588562"/>
                  <a:pt x="3382461" y="603938"/>
                  <a:pt x="3394553" y="603938"/>
                </a:cubicBezTo>
                <a:cubicBezTo>
                  <a:pt x="3439148" y="603938"/>
                  <a:pt x="3468726" y="594920"/>
                  <a:pt x="3508853" y="584888"/>
                </a:cubicBezTo>
                <a:cubicBezTo>
                  <a:pt x="3521553" y="575363"/>
                  <a:pt x="3535728" y="567538"/>
                  <a:pt x="3546953" y="556313"/>
                </a:cubicBezTo>
                <a:cubicBezTo>
                  <a:pt x="3574250" y="529016"/>
                  <a:pt x="3560034" y="530151"/>
                  <a:pt x="3575528" y="499163"/>
                </a:cubicBezTo>
                <a:cubicBezTo>
                  <a:pt x="3588789" y="472641"/>
                  <a:pt x="3602087" y="463079"/>
                  <a:pt x="3623153" y="442013"/>
                </a:cubicBezTo>
                <a:lnTo>
                  <a:pt x="3651728" y="356288"/>
                </a:lnTo>
                <a:cubicBezTo>
                  <a:pt x="3662257" y="324701"/>
                  <a:pt x="3646965" y="376926"/>
                  <a:pt x="3651728" y="337238"/>
                </a:cubicBezTo>
                <a:close/>
              </a:path>
            </a:pathLst>
          </a:custGeom>
          <a:noFill/>
          <a:ln w="127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8" name="Shape 568"/>
          <p:cNvSpPr txBox="1"/>
          <p:nvPr/>
        </p:nvSpPr>
        <p:spPr>
          <a:xfrm>
            <a:off x="3276600" y="5476875"/>
            <a:ext cx="3252787" cy="368299"/>
          </a:xfrm>
          <a:prstGeom prst="rect">
            <a:avLst/>
          </a:prstGeom>
          <a:noFill/>
          <a:ln w="9525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Anonymous class = A lot of noise</a:t>
            </a:r>
          </a:p>
        </p:txBody>
      </p:sp>
      <p:cxnSp>
        <p:nvCxnSpPr>
          <p:cNvPr id="569" name="Shape 569"/>
          <p:cNvCxnSpPr/>
          <p:nvPr/>
        </p:nvCxnSpPr>
        <p:spPr>
          <a:xfrm rot="10800000">
            <a:off x="4787899" y="4514850"/>
            <a:ext cx="114300" cy="962024"/>
          </a:xfrm>
          <a:prstGeom prst="straightConnector1">
            <a:avLst/>
          </a:prstGeom>
          <a:noFill/>
          <a:ln w="9525" cap="flat" cmpd="sng">
            <a:solidFill>
              <a:srgbClr val="552438"/>
            </a:solidFill>
            <a:prstDash val="solid"/>
            <a:miter/>
            <a:headEnd type="none" w="med" len="med"/>
            <a:tailEnd type="stealth" w="lg" len="lg"/>
          </a:ln>
        </p:spPr>
      </p:cxn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Shape 575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FP - Lambdas</a:t>
            </a:r>
          </a:p>
        </p:txBody>
      </p:sp>
      <p:pic>
        <p:nvPicPr>
          <p:cNvPr id="576" name="Shape 57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577" name="Shape 577"/>
          <p:cNvSpPr txBox="1"/>
          <p:nvPr/>
        </p:nvSpPr>
        <p:spPr>
          <a:xfrm>
            <a:off x="323850" y="1844675"/>
            <a:ext cx="8135936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Lambdas help eliminate verbosity.</a:t>
            </a:r>
          </a:p>
          <a:p>
            <a:pPr marL="342900" marR="0" lvl="0" indent="-342900" algn="l" rtl="0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Using lambdas we provide the implementation  with only </a:t>
            </a:r>
            <a:br>
              <a:rPr lang="en-US" sz="2000" b="0" i="0" u="none" strike="noStrike" cap="none" baseline="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“the important code</a:t>
            </a:r>
            <a:r>
              <a:rPr lang="en-US" sz="2000" b="0" i="0" u="none" strike="noStrike" cap="none" baseline="0" dirty="0" smtClean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”</a:t>
            </a:r>
          </a:p>
          <a:p>
            <a:pPr marL="342900" marR="0" lvl="0" indent="-342900" algn="l" rtl="0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dirty="0" smtClean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Flip the direction of the code – no more loops</a:t>
            </a:r>
            <a:endParaRPr lang="en-US" sz="2000" b="0" i="0" u="none" strike="noStrike" cap="none" baseline="0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 baseline="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578" name="Shape 57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248400" y="4038600"/>
            <a:ext cx="2679700" cy="2543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Default Methods</a:t>
            </a:r>
          </a:p>
        </p:txBody>
      </p:sp>
      <p:pic>
        <p:nvPicPr>
          <p:cNvPr id="124" name="Shape 1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Shape 125"/>
          <p:cNvSpPr txBox="1"/>
          <p:nvPr/>
        </p:nvSpPr>
        <p:spPr>
          <a:xfrm>
            <a:off x="323850" y="1846261"/>
            <a:ext cx="8135936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Till java 8, multiple inheritance was not supported.</a:t>
            </a: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Why doesn’t Java support multiple inheritance?</a:t>
            </a:r>
          </a:p>
          <a:p>
            <a:pPr marL="742950" marR="0" lvl="1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–"/>
            </a:pPr>
            <a:r>
              <a:rPr lang="en-US" sz="1200" b="0" i="0" u="none" strike="noStrike" cap="none" baseline="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For the sake of simplicity </a:t>
            </a:r>
          </a:p>
          <a:p>
            <a:pPr marL="742950" marR="0" lvl="1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–"/>
            </a:pPr>
            <a:r>
              <a:rPr lang="en-US" sz="1200" b="0" i="0" u="none" strike="noStrike" cap="none" baseline="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Complicates the design</a:t>
            </a:r>
          </a:p>
          <a:p>
            <a:pPr marL="742950" marR="0" lvl="1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–"/>
            </a:pPr>
            <a:r>
              <a:rPr lang="en-US" sz="1200" b="0" i="0" u="none" strike="noStrike" cap="none" baseline="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Constructor chaining</a:t>
            </a:r>
          </a:p>
          <a:p>
            <a:pPr marL="742950" marR="0" lvl="1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52438"/>
              </a:buClr>
              <a:buSzPct val="133333"/>
              <a:buFont typeface="Arial"/>
              <a:buChar char="–"/>
            </a:pPr>
            <a:r>
              <a:rPr lang="en-US" sz="1200" b="0" i="0" u="none" strike="noStrike" cap="none" baseline="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The diamond problem</a:t>
            </a:r>
            <a:r>
              <a:rPr lang="en-US" sz="1600" b="0" i="0" u="none" strike="noStrike" cap="none" baseline="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1600" b="0" i="0" u="none" strike="noStrike" cap="none" baseline="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1600" b="0" i="0" u="none" strike="noStrike" cap="none" baseline="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1600" b="0" i="0" u="none" strike="noStrike" cap="none" baseline="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1600" b="0" i="0" u="none" strike="noStrike" cap="none" baseline="0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" name="Shape 125"/>
          <p:cNvSpPr txBox="1"/>
          <p:nvPr/>
        </p:nvSpPr>
        <p:spPr>
          <a:xfrm>
            <a:off x="381000" y="3962400"/>
            <a:ext cx="8135936" cy="9144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 dirty="0" smtClean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What is the solution to multiple</a:t>
            </a:r>
            <a:r>
              <a:rPr lang="en-US" sz="2000" b="0" i="0" u="none" strike="noStrike" cap="none" dirty="0" smtClean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inheritance?</a:t>
            </a:r>
            <a:endParaRPr lang="en-US" sz="2000" b="0" i="0" u="none" strike="noStrike" cap="none" baseline="0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742950" marR="0" lvl="1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–"/>
            </a:pPr>
            <a:r>
              <a:rPr lang="en-US" sz="1200" dirty="0" smtClean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Delegation with multiple interfaces</a:t>
            </a:r>
            <a:r>
              <a:rPr lang="en-US" sz="1600" b="0" i="0" u="none" strike="noStrike" cap="none" baseline="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1600" b="0" i="0" u="none" strike="noStrike" cap="none" baseline="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1600" b="0" i="0" u="none" strike="noStrike" cap="none" baseline="0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07554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38200" y="4953000"/>
            <a:ext cx="3790950" cy="1114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Shape 583"/>
          <p:cNvSpPr txBox="1"/>
          <p:nvPr/>
        </p:nvSpPr>
        <p:spPr>
          <a:xfrm>
            <a:off x="323850" y="2492375"/>
            <a:ext cx="8569325" cy="4249737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alibri"/>
              <a:buNone/>
            </a:pPr>
            <a:r>
              <a:rPr lang="en-US" sz="1800" b="0" i="0" u="none" strike="noStrike" cap="none" baseline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predicate</a:t>
            </a:r>
          </a:p>
        </p:txBody>
      </p:sp>
      <p:sp>
        <p:nvSpPr>
          <p:cNvPr id="584" name="Shape 584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FP - Lambdas</a:t>
            </a:r>
          </a:p>
        </p:txBody>
      </p:sp>
      <p:pic>
        <p:nvPicPr>
          <p:cNvPr id="585" name="Shape 58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586" name="Shape 586"/>
          <p:cNvSpPr txBox="1"/>
          <p:nvPr/>
        </p:nvSpPr>
        <p:spPr>
          <a:xfrm>
            <a:off x="323850" y="1844675"/>
            <a:ext cx="8135936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Using lambda: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onsolas"/>
              <a:buNone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2000" b="0" i="0" u="none" strike="noStrike" cap="none" baseline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lang="en-US"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 sz="12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filterApples(</a:t>
            </a:r>
            <a:r>
              <a:rPr lang="en-US" sz="1200" b="0" i="1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inventory</a:t>
            </a:r>
            <a:r>
              <a:rPr lang="en-US" sz="12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(Apple a) -&gt; {return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.getColor().equals(</a:t>
            </a:r>
            <a:r>
              <a:rPr lang="en-US" sz="1200" b="0" i="0" u="none" strike="noStrike" cap="none" baseline="0">
                <a:solidFill>
                  <a:srgbClr val="2A00FF"/>
                </a:solidFill>
                <a:latin typeface="Consolas"/>
                <a:ea typeface="Consolas"/>
                <a:cs typeface="Consolas"/>
                <a:sym typeface="Consolas"/>
              </a:rPr>
              <a:t>"green"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)}  );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</a:p>
          <a:p>
            <a:pPr marL="342900" marR="0" lvl="0" indent="-215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Shape 591"/>
          <p:cNvSpPr txBox="1"/>
          <p:nvPr/>
        </p:nvSpPr>
        <p:spPr>
          <a:xfrm>
            <a:off x="323850" y="2492375"/>
            <a:ext cx="8569325" cy="4249737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alibri"/>
              <a:buNone/>
            </a:pPr>
            <a:r>
              <a:rPr lang="en-US" sz="1800" b="0" i="0" u="none" strike="noStrike" cap="none" baseline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predicate</a:t>
            </a:r>
          </a:p>
        </p:txBody>
      </p:sp>
      <p:sp>
        <p:nvSpPr>
          <p:cNvPr id="592" name="Shape 592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FP - Lambdas</a:t>
            </a:r>
          </a:p>
        </p:txBody>
      </p:sp>
      <p:pic>
        <p:nvPicPr>
          <p:cNvPr id="593" name="Shape 59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594" name="Shape 594"/>
          <p:cNvSpPr txBox="1"/>
          <p:nvPr/>
        </p:nvSpPr>
        <p:spPr>
          <a:xfrm>
            <a:off x="323850" y="1844675"/>
            <a:ext cx="8135936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Using lambda: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onsolas"/>
              <a:buNone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2000" b="0" i="0" u="none" strike="noStrike" cap="none" baseline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lang="en-US"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 sz="12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filterApples(</a:t>
            </a:r>
            <a:r>
              <a:rPr lang="en-US" sz="1200" b="0" i="1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inventory</a:t>
            </a:r>
            <a:r>
              <a:rPr lang="en-US" sz="12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(Apple a) -&gt; {return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.getColor().equals(</a:t>
            </a:r>
            <a:r>
              <a:rPr lang="en-US" sz="1200" b="0" i="0" u="none" strike="noStrike" cap="none" baseline="0">
                <a:solidFill>
                  <a:srgbClr val="2A00FF"/>
                </a:solidFill>
                <a:latin typeface="Consolas"/>
                <a:ea typeface="Consolas"/>
                <a:cs typeface="Consolas"/>
                <a:sym typeface="Consolas"/>
              </a:rPr>
              <a:t>"green"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)}  );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</a:p>
          <a:p>
            <a:pPr marL="342900" marR="0" lvl="0" indent="-215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95" name="Shape 595"/>
          <p:cNvSpPr txBox="1"/>
          <p:nvPr/>
        </p:nvSpPr>
        <p:spPr>
          <a:xfrm>
            <a:off x="957262" y="4435475"/>
            <a:ext cx="6516687" cy="369886"/>
          </a:xfrm>
          <a:prstGeom prst="rect">
            <a:avLst/>
          </a:prstGeom>
          <a:noFill/>
          <a:ln w="9525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800" i="1">
                <a:latin typeface="Consolas"/>
                <a:ea typeface="Consolas"/>
                <a:cs typeface="Consolas"/>
                <a:sym typeface="Consolas"/>
              </a:rPr>
              <a:t>{(</a:t>
            </a:r>
            <a:r>
              <a:rPr lang="en-US" sz="1800" i="1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US" sz="18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Apple a) -&gt; {return </a:t>
            </a:r>
            <a:r>
              <a:rPr lang="en-US" sz="18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-US" sz="18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.getColor().equals(</a:t>
            </a:r>
            <a:r>
              <a:rPr lang="en-US" sz="1800" b="0" i="0" u="none" strike="noStrike" cap="none" baseline="0">
                <a:solidFill>
                  <a:srgbClr val="2A00FF"/>
                </a:solidFill>
                <a:latin typeface="Consolas"/>
                <a:ea typeface="Consolas"/>
                <a:cs typeface="Consolas"/>
                <a:sym typeface="Consolas"/>
              </a:rPr>
              <a:t>"green</a:t>
            </a:r>
            <a:r>
              <a:rPr lang="en-US" sz="1800">
                <a:latin typeface="Consolas"/>
                <a:ea typeface="Consolas"/>
                <a:cs typeface="Consolas"/>
                <a:sym typeface="Consolas"/>
              </a:rPr>
              <a:t>)</a:t>
            </a:r>
          </a:p>
        </p:txBody>
      </p:sp>
      <p:cxnSp>
        <p:nvCxnSpPr>
          <p:cNvPr id="596" name="Shape 596"/>
          <p:cNvCxnSpPr/>
          <p:nvPr/>
        </p:nvCxnSpPr>
        <p:spPr>
          <a:xfrm rot="10800000" flipH="1">
            <a:off x="4216400" y="3429000"/>
            <a:ext cx="787400" cy="1006474"/>
          </a:xfrm>
          <a:prstGeom prst="straightConnector1">
            <a:avLst/>
          </a:prstGeom>
          <a:noFill/>
          <a:ln w="9525" cap="flat" cmpd="sng">
            <a:solidFill>
              <a:srgbClr val="552438"/>
            </a:solidFill>
            <a:prstDash val="solid"/>
            <a:miter/>
            <a:headEnd type="none" w="med" len="med"/>
            <a:tailEnd type="stealth" w="lg" len="lg"/>
          </a:ln>
        </p:spPr>
      </p:cxnSp>
      <p:sp>
        <p:nvSpPr>
          <p:cNvPr id="597" name="Shape 597"/>
          <p:cNvSpPr txBox="1"/>
          <p:nvPr/>
        </p:nvSpPr>
        <p:spPr>
          <a:xfrm>
            <a:off x="995362" y="5722937"/>
            <a:ext cx="1211261" cy="3698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Arguments</a:t>
            </a:r>
          </a:p>
        </p:txBody>
      </p:sp>
      <p:sp>
        <p:nvSpPr>
          <p:cNvPr id="598" name="Shape 598"/>
          <p:cNvSpPr txBox="1"/>
          <p:nvPr/>
        </p:nvSpPr>
        <p:spPr>
          <a:xfrm>
            <a:off x="3503612" y="5732462"/>
            <a:ext cx="3084512" cy="3698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Function implementation body</a:t>
            </a:r>
          </a:p>
        </p:txBody>
      </p:sp>
      <p:cxnSp>
        <p:nvCxnSpPr>
          <p:cNvPr id="599" name="Shape 599"/>
          <p:cNvCxnSpPr/>
          <p:nvPr/>
        </p:nvCxnSpPr>
        <p:spPr>
          <a:xfrm rot="10800000" flipH="1">
            <a:off x="1601787" y="4805362"/>
            <a:ext cx="90486" cy="917575"/>
          </a:xfrm>
          <a:prstGeom prst="straightConnector1">
            <a:avLst/>
          </a:prstGeom>
          <a:noFill/>
          <a:ln w="9525" cap="flat" cmpd="sng">
            <a:solidFill>
              <a:srgbClr val="552438"/>
            </a:solidFill>
            <a:prstDash val="solid"/>
            <a:miter/>
            <a:headEnd type="none" w="med" len="med"/>
            <a:tailEnd type="stealth" w="lg" len="lg"/>
          </a:ln>
        </p:spPr>
      </p:cxnSp>
      <p:cxnSp>
        <p:nvCxnSpPr>
          <p:cNvPr id="600" name="Shape 600"/>
          <p:cNvCxnSpPr/>
          <p:nvPr/>
        </p:nvCxnSpPr>
        <p:spPr>
          <a:xfrm rot="10800000">
            <a:off x="5003800" y="4805362"/>
            <a:ext cx="42861" cy="917575"/>
          </a:xfrm>
          <a:prstGeom prst="straightConnector1">
            <a:avLst/>
          </a:prstGeom>
          <a:noFill/>
          <a:ln w="9525" cap="flat" cmpd="sng">
            <a:solidFill>
              <a:srgbClr val="552438"/>
            </a:solidFill>
            <a:prstDash val="solid"/>
            <a:miter/>
            <a:headEnd type="none" w="med" len="med"/>
            <a:tailEnd type="stealth" w="lg" len="lg"/>
          </a:ln>
        </p:spPr>
      </p:cxn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Shape 605"/>
          <p:cNvSpPr txBox="1"/>
          <p:nvPr/>
        </p:nvSpPr>
        <p:spPr>
          <a:xfrm>
            <a:off x="323850" y="2492375"/>
            <a:ext cx="8569325" cy="4249737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alibri"/>
              <a:buNone/>
            </a:pPr>
            <a:r>
              <a:rPr lang="en-US" sz="1800" b="0" i="0" u="none" strike="noStrike" cap="none" baseline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predicate</a:t>
            </a:r>
          </a:p>
        </p:txBody>
      </p:sp>
      <p:sp>
        <p:nvSpPr>
          <p:cNvPr id="606" name="Shape 606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FP - Lambdas</a:t>
            </a:r>
          </a:p>
        </p:txBody>
      </p:sp>
      <p:pic>
        <p:nvPicPr>
          <p:cNvPr id="607" name="Shape 60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608" name="Shape 608"/>
          <p:cNvSpPr txBox="1"/>
          <p:nvPr/>
        </p:nvSpPr>
        <p:spPr>
          <a:xfrm>
            <a:off x="323850" y="1844675"/>
            <a:ext cx="8135936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Using lambda: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onsolas"/>
              <a:buNone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2000" b="0" i="0" u="none" strike="noStrike" cap="none" baseline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lang="en-US"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 sz="12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filterApples(</a:t>
            </a:r>
            <a:r>
              <a:rPr lang="en-US" sz="1200" b="0" i="1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inventory</a:t>
            </a:r>
            <a:r>
              <a:rPr lang="en-US" sz="12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(a) -&gt; {return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.getColor().equals(</a:t>
            </a:r>
            <a:r>
              <a:rPr lang="en-US" sz="1200" b="0" i="0" u="none" strike="noStrike" cap="none" baseline="0">
                <a:solidFill>
                  <a:srgbClr val="2A00FF"/>
                </a:solidFill>
                <a:latin typeface="Consolas"/>
                <a:ea typeface="Consolas"/>
                <a:cs typeface="Consolas"/>
                <a:sym typeface="Consolas"/>
              </a:rPr>
              <a:t>"green"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)}  );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</a:p>
          <a:p>
            <a:pPr marL="342900" marR="0" lvl="0" indent="-215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09" name="Shape 609"/>
          <p:cNvSpPr txBox="1"/>
          <p:nvPr/>
        </p:nvSpPr>
        <p:spPr>
          <a:xfrm>
            <a:off x="1717675" y="4435475"/>
            <a:ext cx="5756275" cy="369886"/>
          </a:xfrm>
          <a:prstGeom prst="rect">
            <a:avLst/>
          </a:prstGeom>
          <a:noFill/>
          <a:ln w="9525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buClr>
                <a:srgbClr val="000000"/>
              </a:buClr>
              <a:buSzPct val="25000"/>
            </a:pPr>
            <a:r>
              <a:rPr lang="en-US" sz="1800" i="1" dirty="0" smtClean="0"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800" b="0" i="1" u="none" strike="noStrike" cap="none" baseline="0" dirty="0" smtClea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-US" sz="1800" b="0" i="1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-&gt; {return </a:t>
            </a:r>
            <a:r>
              <a:rPr lang="en-US" sz="1800" b="0" i="0" u="none" strike="noStrike" cap="none" baseline="0" dirty="0" err="1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-US" sz="1800" b="0" i="0" u="none" strike="noStrike" cap="none" baseline="0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.getColor</a:t>
            </a:r>
            <a:r>
              <a:rPr lang="en-US" sz="1800" b="0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().equals(</a:t>
            </a:r>
            <a:r>
              <a:rPr lang="en-US" sz="1800" b="0" i="0" u="none" strike="noStrike" cap="none" baseline="0" dirty="0">
                <a:solidFill>
                  <a:srgbClr val="2A00FF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US" sz="1800" b="0" i="0" u="none" strike="noStrike" cap="none" baseline="0" dirty="0" smtClean="0">
                <a:solidFill>
                  <a:srgbClr val="2A00FF"/>
                </a:solidFill>
                <a:latin typeface="Consolas"/>
                <a:ea typeface="Consolas"/>
                <a:cs typeface="Consolas"/>
                <a:sym typeface="Consolas"/>
              </a:rPr>
              <a:t>gree</a:t>
            </a:r>
            <a:r>
              <a:rPr lang="en-US" sz="1800" dirty="0" smtClean="0">
                <a:solidFill>
                  <a:srgbClr val="2A00FF"/>
                </a:solidFill>
                <a:latin typeface="Consolas"/>
                <a:ea typeface="Consolas"/>
                <a:cs typeface="Consolas"/>
                <a:sym typeface="Consolas"/>
              </a:rPr>
              <a:t>n</a:t>
            </a:r>
            <a:r>
              <a:rPr lang="en-US" sz="1800" i="1" dirty="0" smtClean="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US" sz="1800" dirty="0" smtClean="0">
                <a:latin typeface="Consolas"/>
                <a:ea typeface="Consolas"/>
                <a:cs typeface="Consolas"/>
                <a:sym typeface="Consolas"/>
              </a:rPr>
              <a:t>)</a:t>
            </a:r>
            <a:endParaRPr lang="en-US" sz="1800" dirty="0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610" name="Shape 610"/>
          <p:cNvCxnSpPr/>
          <p:nvPr/>
        </p:nvCxnSpPr>
        <p:spPr>
          <a:xfrm rot="10800000" flipH="1">
            <a:off x="4216400" y="3429000"/>
            <a:ext cx="787400" cy="1006474"/>
          </a:xfrm>
          <a:prstGeom prst="straightConnector1">
            <a:avLst/>
          </a:prstGeom>
          <a:noFill/>
          <a:ln w="9525" cap="flat" cmpd="sng">
            <a:solidFill>
              <a:srgbClr val="552438"/>
            </a:solidFill>
            <a:prstDash val="solid"/>
            <a:miter/>
            <a:headEnd type="none" w="med" len="med"/>
            <a:tailEnd type="stealth" w="lg" len="lg"/>
          </a:ln>
        </p:spPr>
      </p:cxnSp>
      <p:sp>
        <p:nvSpPr>
          <p:cNvPr id="611" name="Shape 611"/>
          <p:cNvSpPr txBox="1"/>
          <p:nvPr/>
        </p:nvSpPr>
        <p:spPr>
          <a:xfrm>
            <a:off x="900112" y="5740400"/>
            <a:ext cx="2317749" cy="64611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Apple type can be </a:t>
            </a:r>
            <a:b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automatically inferred</a:t>
            </a:r>
          </a:p>
        </p:txBody>
      </p:sp>
      <p:cxnSp>
        <p:nvCxnSpPr>
          <p:cNvPr id="612" name="Shape 612"/>
          <p:cNvCxnSpPr/>
          <p:nvPr/>
        </p:nvCxnSpPr>
        <p:spPr>
          <a:xfrm rot="10800000">
            <a:off x="2058986" y="4805361"/>
            <a:ext cx="0" cy="935037"/>
          </a:xfrm>
          <a:prstGeom prst="straightConnector1">
            <a:avLst/>
          </a:prstGeom>
          <a:noFill/>
          <a:ln w="9525" cap="flat" cmpd="sng">
            <a:solidFill>
              <a:srgbClr val="552438"/>
            </a:solidFill>
            <a:prstDash val="solid"/>
            <a:miter/>
            <a:headEnd type="none" w="med" len="med"/>
            <a:tailEnd type="stealth" w="lg" len="lg"/>
          </a:ln>
        </p:spPr>
      </p:cxn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Shape 617"/>
          <p:cNvSpPr txBox="1"/>
          <p:nvPr/>
        </p:nvSpPr>
        <p:spPr>
          <a:xfrm>
            <a:off x="323850" y="2492375"/>
            <a:ext cx="8569325" cy="4249737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alibri"/>
              <a:buNone/>
            </a:pPr>
            <a:r>
              <a:rPr lang="en-US" sz="1800" b="0" i="0" u="none" strike="noStrike" cap="none" baseline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predicate</a:t>
            </a:r>
          </a:p>
        </p:txBody>
      </p:sp>
      <p:sp>
        <p:nvSpPr>
          <p:cNvPr id="618" name="Shape 618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FP - Lambdas</a:t>
            </a:r>
          </a:p>
        </p:txBody>
      </p:sp>
      <p:pic>
        <p:nvPicPr>
          <p:cNvPr id="619" name="Shape 6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620" name="Shape 620"/>
          <p:cNvSpPr txBox="1"/>
          <p:nvPr/>
        </p:nvSpPr>
        <p:spPr>
          <a:xfrm>
            <a:off x="323850" y="1844675"/>
            <a:ext cx="8135936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Using lambda: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onsolas"/>
              <a:buNone/>
            </a:pPr>
            <a:r>
              <a:rPr lang="en-US" sz="2000" b="0" i="0" u="none" strike="noStrike" cap="none" baseline="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2000" b="0" i="0" u="none" strike="noStrike" cap="none" baseline="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lang="en-US" sz="2000" b="0" i="0" u="none" strike="noStrike" cap="none" baseline="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 sz="1200" b="0" i="1" u="none" strike="noStrike" cap="none" baseline="0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filterApples</a:t>
            </a:r>
            <a:r>
              <a:rPr lang="en-US" sz="1200" b="0" i="1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200" b="0" i="1" u="none" strike="noStrike" cap="none" baseline="0" dirty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inventory</a:t>
            </a:r>
            <a:r>
              <a:rPr lang="en-US" sz="1200" b="0" i="1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(a) -&gt; </a:t>
            </a:r>
            <a:r>
              <a:rPr lang="en-US" sz="1200" b="0" i="0" u="none" strike="noStrike" cap="none" baseline="0" dirty="0" err="1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-US" sz="1200" b="0" i="0" u="none" strike="noStrike" cap="none" baseline="0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.getColor</a:t>
            </a:r>
            <a:r>
              <a:rPr lang="en-US" sz="1200" b="0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().equals(</a:t>
            </a:r>
            <a:r>
              <a:rPr lang="en-US" sz="1200" b="0" i="0" u="none" strike="noStrike" cap="none" baseline="0" dirty="0">
                <a:solidFill>
                  <a:srgbClr val="2A00FF"/>
                </a:solidFill>
                <a:latin typeface="Consolas"/>
                <a:ea typeface="Consolas"/>
                <a:cs typeface="Consolas"/>
                <a:sym typeface="Consolas"/>
              </a:rPr>
              <a:t>"green"</a:t>
            </a:r>
            <a:r>
              <a:rPr lang="en-US" sz="1200" b="0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);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</a:p>
          <a:p>
            <a:pPr marL="342900" marR="0" lvl="0" indent="-215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000" b="0" i="0" u="none" strike="noStrike" cap="none" baseline="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 baseline="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21" name="Shape 621"/>
          <p:cNvSpPr txBox="1"/>
          <p:nvPr/>
        </p:nvSpPr>
        <p:spPr>
          <a:xfrm>
            <a:off x="2730500" y="4435475"/>
            <a:ext cx="4743450" cy="369886"/>
          </a:xfrm>
          <a:prstGeom prst="rect">
            <a:avLst/>
          </a:prstGeom>
          <a:noFill/>
          <a:ln w="9525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buClr>
                <a:srgbClr val="000000"/>
              </a:buClr>
              <a:buSzPct val="25000"/>
            </a:pPr>
            <a:r>
              <a:rPr lang="en-US" sz="1800" i="1" dirty="0" smtClean="0"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800" b="0" i="1" u="none" strike="noStrike" cap="none" baseline="0" dirty="0" smtClea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-US" sz="1800" b="0" i="1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-&gt; </a:t>
            </a:r>
            <a:r>
              <a:rPr lang="en-US" sz="1800" b="0" i="0" u="none" strike="noStrike" cap="none" baseline="0" dirty="0" err="1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-US" sz="1800" b="0" i="0" u="none" strike="noStrike" cap="none" baseline="0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.getColor</a:t>
            </a:r>
            <a:r>
              <a:rPr lang="en-US" sz="1800" b="0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().equals(</a:t>
            </a:r>
            <a:r>
              <a:rPr lang="en-US" sz="1800" b="0" i="0" u="none" strike="noStrike" cap="none" baseline="0" dirty="0">
                <a:solidFill>
                  <a:srgbClr val="2A00FF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US" sz="1800" b="0" i="0" u="none" strike="noStrike" cap="none" baseline="0" dirty="0" smtClean="0">
                <a:solidFill>
                  <a:srgbClr val="2A00FF"/>
                </a:solidFill>
                <a:latin typeface="Consolas"/>
                <a:ea typeface="Consolas"/>
                <a:cs typeface="Consolas"/>
                <a:sym typeface="Consolas"/>
              </a:rPr>
              <a:t>green</a:t>
            </a:r>
            <a:r>
              <a:rPr lang="en-US" sz="1800" i="1" dirty="0" smtClean="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US" sz="1800" dirty="0" smtClean="0">
                <a:latin typeface="Consolas"/>
                <a:ea typeface="Consolas"/>
                <a:cs typeface="Consolas"/>
                <a:sym typeface="Consolas"/>
              </a:rPr>
              <a:t>)</a:t>
            </a:r>
            <a:endParaRPr lang="en-US" sz="1800" dirty="0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622" name="Shape 622"/>
          <p:cNvCxnSpPr/>
          <p:nvPr/>
        </p:nvCxnSpPr>
        <p:spPr>
          <a:xfrm rot="10800000" flipH="1">
            <a:off x="4216400" y="3429000"/>
            <a:ext cx="787400" cy="1006474"/>
          </a:xfrm>
          <a:prstGeom prst="straightConnector1">
            <a:avLst/>
          </a:prstGeom>
          <a:noFill/>
          <a:ln w="9525" cap="flat" cmpd="sng">
            <a:solidFill>
              <a:srgbClr val="552438"/>
            </a:solidFill>
            <a:prstDash val="solid"/>
            <a:miter/>
            <a:headEnd type="none" w="med" len="med"/>
            <a:tailEnd type="stealth" w="lg" len="lg"/>
          </a:ln>
        </p:spPr>
      </p:cxnSp>
      <p:sp>
        <p:nvSpPr>
          <p:cNvPr id="623" name="Shape 623"/>
          <p:cNvSpPr txBox="1"/>
          <p:nvPr/>
        </p:nvSpPr>
        <p:spPr>
          <a:xfrm>
            <a:off x="3021011" y="5741987"/>
            <a:ext cx="3724275" cy="64611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One line does not need</a:t>
            </a:r>
            <a:b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curly-braces and/or return statement</a:t>
            </a:r>
          </a:p>
        </p:txBody>
      </p:sp>
      <p:cxnSp>
        <p:nvCxnSpPr>
          <p:cNvPr id="624" name="Shape 624"/>
          <p:cNvCxnSpPr/>
          <p:nvPr/>
        </p:nvCxnSpPr>
        <p:spPr>
          <a:xfrm rot="10800000">
            <a:off x="4883150" y="4806950"/>
            <a:ext cx="0" cy="935037"/>
          </a:xfrm>
          <a:prstGeom prst="straightConnector1">
            <a:avLst/>
          </a:prstGeom>
          <a:noFill/>
          <a:ln w="9525" cap="flat" cmpd="sng">
            <a:solidFill>
              <a:srgbClr val="552438"/>
            </a:solidFill>
            <a:prstDash val="solid"/>
            <a:miter/>
            <a:headEnd type="none" w="med" len="med"/>
            <a:tailEnd type="stealth" w="lg" len="lg"/>
          </a:ln>
        </p:spPr>
      </p:cxn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Shape 629"/>
          <p:cNvSpPr txBox="1"/>
          <p:nvPr/>
        </p:nvSpPr>
        <p:spPr>
          <a:xfrm>
            <a:off x="323850" y="2492375"/>
            <a:ext cx="8569325" cy="4249737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alibri"/>
              <a:buNone/>
            </a:pPr>
            <a:r>
              <a:rPr lang="en-US" sz="1800" b="0" i="0" u="none" strike="noStrike" cap="none" baseline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predicate</a:t>
            </a:r>
          </a:p>
        </p:txBody>
      </p:sp>
      <p:sp>
        <p:nvSpPr>
          <p:cNvPr id="630" name="Shape 630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FP - Lambdas</a:t>
            </a:r>
          </a:p>
        </p:txBody>
      </p:sp>
      <p:pic>
        <p:nvPicPr>
          <p:cNvPr id="631" name="Shape 6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632" name="Shape 632"/>
          <p:cNvSpPr txBox="1"/>
          <p:nvPr/>
        </p:nvSpPr>
        <p:spPr>
          <a:xfrm>
            <a:off x="323850" y="1844675"/>
            <a:ext cx="8135936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Using lambda: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onsolas"/>
              <a:buNone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2000" b="0" i="0" u="none" strike="noStrike" cap="none" baseline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lang="en-US"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 sz="12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filterApples(</a:t>
            </a:r>
            <a:r>
              <a:rPr lang="en-US" sz="1200" b="0" i="1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inventory</a:t>
            </a:r>
            <a:r>
              <a:rPr lang="en-US" sz="12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a -&gt;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.getColor().equals(</a:t>
            </a:r>
            <a:r>
              <a:rPr lang="en-US" sz="1200" b="0" i="0" u="none" strike="noStrike" cap="none" baseline="0">
                <a:solidFill>
                  <a:srgbClr val="2A00FF"/>
                </a:solidFill>
                <a:latin typeface="Consolas"/>
                <a:ea typeface="Consolas"/>
                <a:cs typeface="Consolas"/>
                <a:sym typeface="Consolas"/>
              </a:rPr>
              <a:t>"green"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);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</a:p>
          <a:p>
            <a:pPr marL="342900" marR="0" lvl="0" indent="-215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33" name="Shape 633"/>
          <p:cNvSpPr txBox="1"/>
          <p:nvPr/>
        </p:nvSpPr>
        <p:spPr>
          <a:xfrm>
            <a:off x="2771775" y="4435475"/>
            <a:ext cx="4491037" cy="369886"/>
          </a:xfrm>
          <a:prstGeom prst="rect">
            <a:avLst/>
          </a:prstGeom>
          <a:noFill/>
          <a:ln w="9525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buClr>
                <a:srgbClr val="000000"/>
              </a:buClr>
              <a:buSzPct val="25000"/>
            </a:pPr>
            <a:r>
              <a:rPr lang="en-US" sz="1800" i="1" dirty="0" smtClean="0"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800" b="0" i="1" u="none" strike="noStrike" cap="none" baseline="0" dirty="0" smtClea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 </a:t>
            </a:r>
            <a:r>
              <a:rPr lang="en-US" sz="1800" b="0" i="1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-&gt; </a:t>
            </a:r>
            <a:r>
              <a:rPr lang="en-US" sz="1800" b="0" i="0" u="none" strike="noStrike" cap="none" baseline="0" dirty="0" err="1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-US" sz="1800" b="0" i="0" u="none" strike="noStrike" cap="none" baseline="0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.getColor</a:t>
            </a:r>
            <a:r>
              <a:rPr lang="en-US" sz="1800" b="0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().equals(</a:t>
            </a:r>
            <a:r>
              <a:rPr lang="en-US" sz="1800" b="0" i="0" u="none" strike="noStrike" cap="none" baseline="0" dirty="0">
                <a:solidFill>
                  <a:srgbClr val="2A00FF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US" sz="1800" dirty="0" smtClean="0">
                <a:solidFill>
                  <a:srgbClr val="2A00FF"/>
                </a:solidFill>
                <a:latin typeface="Consolas"/>
                <a:ea typeface="Consolas"/>
                <a:cs typeface="Consolas"/>
                <a:sym typeface="Consolas"/>
              </a:rPr>
              <a:t>green"</a:t>
            </a:r>
            <a:r>
              <a:rPr lang="en-US" sz="1800" i="1" dirty="0" smtClean="0">
                <a:solidFill>
                  <a:schemeClr val="tx1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lang="en-US" sz="1800" b="0" i="0" u="none" strike="noStrike" cap="none" baseline="0" dirty="0">
              <a:solidFill>
                <a:schemeClr val="tx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634" name="Shape 634"/>
          <p:cNvCxnSpPr/>
          <p:nvPr/>
        </p:nvCxnSpPr>
        <p:spPr>
          <a:xfrm rot="10800000" flipH="1">
            <a:off x="4216400" y="3429000"/>
            <a:ext cx="392112" cy="1006474"/>
          </a:xfrm>
          <a:prstGeom prst="straightConnector1">
            <a:avLst/>
          </a:prstGeom>
          <a:noFill/>
          <a:ln w="9525" cap="flat" cmpd="sng">
            <a:solidFill>
              <a:srgbClr val="552438"/>
            </a:solidFill>
            <a:prstDash val="solid"/>
            <a:miter/>
            <a:headEnd type="none" w="med" len="med"/>
            <a:tailEnd type="stealth" w="lg" len="lg"/>
          </a:ln>
        </p:spPr>
      </p:cxnSp>
      <p:sp>
        <p:nvSpPr>
          <p:cNvPr id="635" name="Shape 635"/>
          <p:cNvSpPr txBox="1"/>
          <p:nvPr/>
        </p:nvSpPr>
        <p:spPr>
          <a:xfrm>
            <a:off x="1979611" y="5741987"/>
            <a:ext cx="2470149" cy="64611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One argument does not </a:t>
            </a:r>
            <a:b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need parentheses.</a:t>
            </a:r>
          </a:p>
        </p:txBody>
      </p:sp>
      <p:cxnSp>
        <p:nvCxnSpPr>
          <p:cNvPr id="636" name="Shape 636"/>
          <p:cNvCxnSpPr/>
          <p:nvPr/>
        </p:nvCxnSpPr>
        <p:spPr>
          <a:xfrm rot="10800000">
            <a:off x="3132136" y="4805361"/>
            <a:ext cx="0" cy="935037"/>
          </a:xfrm>
          <a:prstGeom prst="straightConnector1">
            <a:avLst/>
          </a:prstGeom>
          <a:noFill/>
          <a:ln w="9525" cap="flat" cmpd="sng">
            <a:solidFill>
              <a:srgbClr val="552438"/>
            </a:solidFill>
            <a:prstDash val="solid"/>
            <a:miter/>
            <a:headEnd type="none" w="med" len="med"/>
            <a:tailEnd type="stealth" w="lg" len="lg"/>
          </a:ln>
        </p:spPr>
      </p:cxn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Shape 641"/>
          <p:cNvSpPr txBox="1"/>
          <p:nvPr/>
        </p:nvSpPr>
        <p:spPr>
          <a:xfrm>
            <a:off x="323850" y="2492375"/>
            <a:ext cx="8569325" cy="4249737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alibri"/>
              <a:buNone/>
            </a:pPr>
            <a:r>
              <a:rPr lang="en-US" sz="1800" b="0" i="0" u="none" strike="noStrike" cap="none" baseline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predicate</a:t>
            </a:r>
          </a:p>
        </p:txBody>
      </p:sp>
      <p:sp>
        <p:nvSpPr>
          <p:cNvPr id="642" name="Shape 642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FP - Lambdas</a:t>
            </a:r>
          </a:p>
        </p:txBody>
      </p:sp>
      <p:pic>
        <p:nvPicPr>
          <p:cNvPr id="643" name="Shape 6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644" name="Shape 644"/>
          <p:cNvSpPr txBox="1"/>
          <p:nvPr/>
        </p:nvSpPr>
        <p:spPr>
          <a:xfrm>
            <a:off x="323850" y="1844675"/>
            <a:ext cx="8569325" cy="432117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Using lambda – the difference: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onsolas"/>
              <a:buNone/>
            </a:pPr>
            <a:r>
              <a:rPr lang="en-US" sz="2000" b="0" i="0" u="none" strike="noStrike" cap="none" baseline="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2000" b="0" i="0" u="none" strike="noStrike" cap="none" baseline="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lang="en-US" sz="2000" b="0" i="0" u="none" strike="noStrike" cap="none" baseline="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	List&lt;Apple&gt; </a:t>
            </a:r>
            <a:r>
              <a:rPr lang="en-US" sz="1200" b="0" i="0" u="none" strike="noStrike" cap="none" baseline="0" dirty="0" err="1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greenApples</a:t>
            </a:r>
            <a:r>
              <a:rPr lang="en-US" sz="1200" b="0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=  </a:t>
            </a:r>
            <a:r>
              <a:rPr lang="en-US" sz="1200" b="0" i="1" u="none" strike="noStrike" cap="none" baseline="0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filterApples</a:t>
            </a:r>
            <a:r>
              <a:rPr lang="en-US" sz="1200" b="0" i="1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200" b="0" i="1" u="none" strike="noStrike" cap="none" baseline="0" dirty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inventory</a:t>
            </a:r>
            <a:r>
              <a:rPr lang="en-US" sz="1200" b="0" i="1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a -&gt; </a:t>
            </a:r>
            <a:r>
              <a:rPr lang="en-US" sz="1200" b="0" i="1" u="none" strike="noStrike" cap="none" baseline="0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-US" sz="1200" b="0" i="0" u="none" strike="noStrike" cap="none" baseline="0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.getColor</a:t>
            </a:r>
            <a:r>
              <a:rPr lang="en-US" sz="1200" b="0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().equals(</a:t>
            </a:r>
            <a:r>
              <a:rPr lang="en-US" sz="1200" b="0" i="0" u="none" strike="noStrike" cap="none" baseline="0" dirty="0">
                <a:solidFill>
                  <a:srgbClr val="2A00FF"/>
                </a:solidFill>
                <a:latin typeface="Consolas"/>
                <a:ea typeface="Consolas"/>
                <a:cs typeface="Consolas"/>
                <a:sym typeface="Consolas"/>
              </a:rPr>
              <a:t>"green"</a:t>
            </a:r>
            <a:r>
              <a:rPr lang="en-US" sz="1200" b="0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);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</a:p>
          <a:p>
            <a:pPr marL="342900" marR="0" lvl="0" indent="-215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000" b="0" i="0" u="none" strike="noStrike" cap="none" baseline="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List&lt;Apple&gt; </a:t>
            </a:r>
            <a:r>
              <a:rPr lang="en-US" sz="1200" b="0" i="0" u="none" strike="noStrike" cap="none" baseline="0" dirty="0" err="1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greenApples</a:t>
            </a:r>
            <a:r>
              <a:rPr lang="en-US" sz="1200" b="0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200" b="0" i="1" u="none" strike="noStrike" cap="none" baseline="0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filterApples</a:t>
            </a:r>
            <a:r>
              <a:rPr lang="en-US" sz="1200" b="0" i="1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200" b="0" i="1" u="none" strike="noStrike" cap="none" baseline="0" dirty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inventory</a:t>
            </a:r>
            <a:r>
              <a:rPr lang="en-US" sz="1200" b="0" i="1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1200" b="1" i="1" u="none" strike="noStrike" cap="none" baseline="0" dirty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US" sz="1200" b="1" i="1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1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Predicate&lt;Apple&gt;() {</a:t>
            </a:r>
          </a:p>
          <a:p>
            <a:pPr marL="342900" marR="0" lvl="0" indent="-34290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46464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 dirty="0">
                <a:solidFill>
                  <a:srgbClr val="646464"/>
                </a:solidFill>
                <a:latin typeface="Consolas"/>
                <a:ea typeface="Consolas"/>
                <a:cs typeface="Consolas"/>
                <a:sym typeface="Consolas"/>
              </a:rPr>
              <a:t>			@Override</a:t>
            </a:r>
          </a:p>
          <a:p>
            <a:pPr marL="8001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 dirty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	public</a:t>
            </a:r>
            <a:r>
              <a:rPr lang="en-US" sz="1200" b="1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 dirty="0" err="1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boolean</a:t>
            </a:r>
            <a:r>
              <a:rPr lang="en-US" sz="1200" b="1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test(Apple </a:t>
            </a:r>
            <a:r>
              <a:rPr lang="en-US" sz="1200" b="0" i="0" u="none" strike="noStrike" cap="none" baseline="0" dirty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-US" sz="1200" b="0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 dirty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		</a:t>
            </a:r>
            <a:r>
              <a:rPr lang="en-US" sz="1200" b="1" i="0" u="none" strike="noStrike" cap="none" baseline="0" dirty="0" smtClean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US" sz="1200" b="1" i="0" u="none" strike="noStrike" cap="none" baseline="0" dirty="0" smtClea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 dirty="0" err="1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-US" sz="1200" b="0" i="0" u="none" strike="noStrike" cap="none" baseline="0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.getColor</a:t>
            </a:r>
            <a:r>
              <a:rPr lang="en-US" sz="1200" b="0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().equals(</a:t>
            </a:r>
            <a:r>
              <a:rPr lang="en-US" sz="1200" b="0" i="0" u="none" strike="noStrike" cap="none" baseline="0" dirty="0">
                <a:solidFill>
                  <a:srgbClr val="2A00FF"/>
                </a:solidFill>
                <a:latin typeface="Consolas"/>
                <a:ea typeface="Consolas"/>
                <a:cs typeface="Consolas"/>
                <a:sym typeface="Consolas"/>
              </a:rPr>
              <a:t>"green"</a:t>
            </a:r>
            <a:r>
              <a:rPr lang="en-US" sz="1200" b="0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</a:t>
            </a:r>
            <a:r>
              <a:rPr lang="en-US" sz="1200" b="0" i="0" u="none" strike="noStrike" cap="none" baseline="0" dirty="0" smtClea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lang="en-US" sz="1200" b="0" i="0" u="none" strike="noStrike" cap="none" baseline="0"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});</a:t>
            </a: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 baseline="0"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645" name="Shape 645"/>
          <p:cNvCxnSpPr/>
          <p:nvPr/>
        </p:nvCxnSpPr>
        <p:spPr>
          <a:xfrm>
            <a:off x="323850" y="4005262"/>
            <a:ext cx="8569325" cy="0"/>
          </a:xfrm>
          <a:prstGeom prst="straightConnector1">
            <a:avLst/>
          </a:prstGeom>
          <a:noFill/>
          <a:ln w="9525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</p:cxn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Shape 650"/>
          <p:cNvSpPr txBox="1"/>
          <p:nvPr/>
        </p:nvSpPr>
        <p:spPr>
          <a:xfrm>
            <a:off x="381000" y="2608263"/>
            <a:ext cx="8569325" cy="4249737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alibri"/>
              <a:buNone/>
            </a:pPr>
            <a:r>
              <a:rPr lang="en-US" sz="1800" b="0" i="0" u="none" strike="noStrike" cap="none" baseline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predicate</a:t>
            </a:r>
          </a:p>
        </p:txBody>
      </p:sp>
      <p:sp>
        <p:nvSpPr>
          <p:cNvPr id="651" name="Shape 651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FP - Lambdas</a:t>
            </a:r>
          </a:p>
        </p:txBody>
      </p:sp>
      <p:pic>
        <p:nvPicPr>
          <p:cNvPr id="652" name="Shape 6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653" name="Shape 653"/>
          <p:cNvSpPr txBox="1"/>
          <p:nvPr/>
        </p:nvSpPr>
        <p:spPr>
          <a:xfrm>
            <a:off x="4970462" y="3108325"/>
            <a:ext cx="2808300" cy="215999"/>
          </a:xfrm>
          <a:prstGeom prst="rect">
            <a:avLst/>
          </a:prstGeom>
          <a:noFill/>
          <a:ln w="127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4" name="Shape 654"/>
          <p:cNvSpPr txBox="1"/>
          <p:nvPr/>
        </p:nvSpPr>
        <p:spPr>
          <a:xfrm>
            <a:off x="323850" y="1844675"/>
            <a:ext cx="8569325" cy="432117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Using lambda – the difference: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onsolas"/>
              <a:buNone/>
            </a:pPr>
            <a:r>
              <a:rPr lang="en-US" sz="2000" b="0" i="0" u="none" strike="noStrike" cap="none" baseline="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2000" b="0" i="0" u="none" strike="noStrike" cap="none" baseline="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lang="en-US" sz="2000" b="0" i="0" u="none" strike="noStrike" cap="none" baseline="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US" sz="1200" dirty="0"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 sz="1200" b="0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List&lt;Apple&gt; </a:t>
            </a:r>
            <a:r>
              <a:rPr lang="en-US" sz="1200" b="0" i="0" u="none" strike="noStrike" cap="none" baseline="0" dirty="0" err="1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greenApples</a:t>
            </a:r>
            <a:r>
              <a:rPr lang="en-US" sz="1200" b="0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=  </a:t>
            </a:r>
            <a:r>
              <a:rPr lang="en-US" sz="1200" b="0" i="1" u="none" strike="noStrike" cap="none" baseline="0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filterApples</a:t>
            </a:r>
            <a:r>
              <a:rPr lang="en-US" sz="1200" b="0" i="1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200" b="0" i="1" u="none" strike="noStrike" cap="none" baseline="0" dirty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inventory</a:t>
            </a:r>
            <a:r>
              <a:rPr lang="en-US" sz="1200" b="0" i="1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a -&gt; </a:t>
            </a:r>
            <a:r>
              <a:rPr lang="en-US" sz="1200" b="0" i="1" u="none" strike="noStrike" cap="none" baseline="0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-US" sz="1200" b="0" i="0" u="none" strike="noStrike" cap="none" baseline="0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.getColor</a:t>
            </a:r>
            <a:r>
              <a:rPr lang="en-US" sz="1200" b="0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().equals(</a:t>
            </a:r>
            <a:r>
              <a:rPr lang="en-US" sz="1200" b="0" i="0" u="none" strike="noStrike" cap="none" baseline="0" dirty="0">
                <a:solidFill>
                  <a:srgbClr val="2A00FF"/>
                </a:solidFill>
                <a:latin typeface="Consolas"/>
                <a:ea typeface="Consolas"/>
                <a:cs typeface="Consolas"/>
                <a:sym typeface="Consolas"/>
              </a:rPr>
              <a:t>"green"</a:t>
            </a:r>
            <a:r>
              <a:rPr lang="en-US" sz="1200" b="0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);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</a:p>
          <a:p>
            <a:pPr marL="342900" marR="0" lvl="0" indent="-215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000" b="0" i="0" u="none" strike="noStrike" cap="none" baseline="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List&lt;Apple&gt; </a:t>
            </a:r>
            <a:r>
              <a:rPr lang="en-US" sz="1200" b="0" i="0" u="none" strike="noStrike" cap="none" baseline="0" dirty="0" err="1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greenApples</a:t>
            </a:r>
            <a:r>
              <a:rPr lang="en-US" sz="1200" b="0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200" b="0" i="1" u="none" strike="noStrike" cap="none" baseline="0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filterApples</a:t>
            </a:r>
            <a:r>
              <a:rPr lang="en-US" sz="1200" b="0" i="1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200" b="0" i="1" u="none" strike="noStrike" cap="none" baseline="0" dirty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inventory</a:t>
            </a:r>
            <a:r>
              <a:rPr lang="en-US" sz="1200" b="0" i="1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1200" b="1" i="1" u="none" strike="noStrike" cap="none" baseline="0" dirty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US" sz="1200" b="1" i="1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1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Predicate&lt;Apple&gt;() {</a:t>
            </a:r>
          </a:p>
          <a:p>
            <a:pPr marL="342900" marR="0" lvl="0" indent="-34290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46464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 dirty="0">
                <a:solidFill>
                  <a:srgbClr val="646464"/>
                </a:solidFill>
                <a:latin typeface="Consolas"/>
                <a:ea typeface="Consolas"/>
                <a:cs typeface="Consolas"/>
                <a:sym typeface="Consolas"/>
              </a:rPr>
              <a:t>			@Override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 dirty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		public</a:t>
            </a:r>
            <a:r>
              <a:rPr lang="en-US" sz="1200" b="1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 dirty="0" err="1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boolean</a:t>
            </a:r>
            <a:r>
              <a:rPr lang="en-US" sz="1200" b="1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test(Apple </a:t>
            </a:r>
            <a:r>
              <a:rPr lang="en-US" sz="1200" b="0" i="0" u="none" strike="noStrike" cap="none" baseline="0" dirty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-US" sz="1200" b="0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 dirty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			return</a:t>
            </a:r>
            <a:r>
              <a:rPr lang="en-US" sz="1200" b="1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 dirty="0" err="1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-US" sz="1200" b="0" i="0" u="none" strike="noStrike" cap="none" baseline="0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.getColor</a:t>
            </a:r>
            <a:r>
              <a:rPr lang="en-US" sz="1200" b="0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().equals(</a:t>
            </a:r>
            <a:r>
              <a:rPr lang="en-US" sz="1200" b="0" i="0" u="none" strike="noStrike" cap="none" baseline="0" dirty="0">
                <a:solidFill>
                  <a:srgbClr val="2A00FF"/>
                </a:solidFill>
                <a:latin typeface="Consolas"/>
                <a:ea typeface="Consolas"/>
                <a:cs typeface="Consolas"/>
                <a:sym typeface="Consolas"/>
              </a:rPr>
              <a:t>"green"</a:t>
            </a:r>
            <a:r>
              <a:rPr lang="en-US" sz="1200" b="0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	}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});</a:t>
            </a: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 baseline="0"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655" name="Shape 655"/>
          <p:cNvCxnSpPr/>
          <p:nvPr/>
        </p:nvCxnSpPr>
        <p:spPr>
          <a:xfrm>
            <a:off x="323850" y="4005262"/>
            <a:ext cx="8569325" cy="0"/>
          </a:xfrm>
          <a:prstGeom prst="straightConnector1">
            <a:avLst/>
          </a:prstGeom>
          <a:noFill/>
          <a:ln w="9525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656" name="Shape 656"/>
          <p:cNvSpPr/>
          <p:nvPr/>
        </p:nvSpPr>
        <p:spPr>
          <a:xfrm>
            <a:off x="1247775" y="4073525"/>
            <a:ext cx="5605524" cy="1463692"/>
          </a:xfrm>
          <a:custGeom>
            <a:avLst/>
            <a:gdLst/>
            <a:ahLst/>
            <a:cxnLst/>
            <a:rect l="0" t="0" r="0" b="0"/>
            <a:pathLst>
              <a:path w="5619573" h="1489763" extrusionOk="0">
                <a:moveTo>
                  <a:pt x="3651728" y="337238"/>
                </a:moveTo>
                <a:cubicBezTo>
                  <a:pt x="3656491" y="297550"/>
                  <a:pt x="3647653" y="167138"/>
                  <a:pt x="3680303" y="118163"/>
                </a:cubicBezTo>
                <a:cubicBezTo>
                  <a:pt x="3693003" y="99113"/>
                  <a:pt x="3699353" y="73713"/>
                  <a:pt x="3718403" y="61013"/>
                </a:cubicBezTo>
                <a:cubicBezTo>
                  <a:pt x="3755332" y="36394"/>
                  <a:pt x="3736118" y="45583"/>
                  <a:pt x="3775553" y="32438"/>
                </a:cubicBezTo>
                <a:cubicBezTo>
                  <a:pt x="3858103" y="35613"/>
                  <a:pt x="3940592" y="41963"/>
                  <a:pt x="4023203" y="41963"/>
                </a:cubicBezTo>
                <a:cubicBezTo>
                  <a:pt x="5529578" y="41963"/>
                  <a:pt x="4893045" y="0"/>
                  <a:pt x="5480528" y="41963"/>
                </a:cubicBezTo>
                <a:cubicBezTo>
                  <a:pt x="5485609" y="43233"/>
                  <a:pt x="5539004" y="55547"/>
                  <a:pt x="5547203" y="61013"/>
                </a:cubicBezTo>
                <a:cubicBezTo>
                  <a:pt x="5558411" y="68485"/>
                  <a:pt x="5565430" y="80964"/>
                  <a:pt x="5575778" y="89588"/>
                </a:cubicBezTo>
                <a:cubicBezTo>
                  <a:pt x="5584572" y="96917"/>
                  <a:pt x="5594828" y="102288"/>
                  <a:pt x="5604353" y="108638"/>
                </a:cubicBezTo>
                <a:cubicBezTo>
                  <a:pt x="5607528" y="118163"/>
                  <a:pt x="5613878" y="127173"/>
                  <a:pt x="5613878" y="137213"/>
                </a:cubicBezTo>
                <a:cubicBezTo>
                  <a:pt x="5613878" y="278817"/>
                  <a:pt x="5619573" y="253479"/>
                  <a:pt x="5594828" y="327713"/>
                </a:cubicBezTo>
                <a:cubicBezTo>
                  <a:pt x="5569915" y="502103"/>
                  <a:pt x="5605160" y="243439"/>
                  <a:pt x="5575778" y="537263"/>
                </a:cubicBezTo>
                <a:cubicBezTo>
                  <a:pt x="5575188" y="543159"/>
                  <a:pt x="5560878" y="613304"/>
                  <a:pt x="5556728" y="622988"/>
                </a:cubicBezTo>
                <a:cubicBezTo>
                  <a:pt x="5552219" y="633510"/>
                  <a:pt x="5542798" y="641324"/>
                  <a:pt x="5537678" y="651563"/>
                </a:cubicBezTo>
                <a:cubicBezTo>
                  <a:pt x="5487383" y="752154"/>
                  <a:pt x="5610183" y="557093"/>
                  <a:pt x="5490053" y="737288"/>
                </a:cubicBezTo>
                <a:cubicBezTo>
                  <a:pt x="5482177" y="749102"/>
                  <a:pt x="5464653" y="749988"/>
                  <a:pt x="5451953" y="756338"/>
                </a:cubicBezTo>
                <a:cubicBezTo>
                  <a:pt x="5448778" y="765863"/>
                  <a:pt x="5448700" y="777073"/>
                  <a:pt x="5442428" y="784913"/>
                </a:cubicBezTo>
                <a:cubicBezTo>
                  <a:pt x="5435277" y="793852"/>
                  <a:pt x="5422647" y="796634"/>
                  <a:pt x="5413853" y="803963"/>
                </a:cubicBezTo>
                <a:cubicBezTo>
                  <a:pt x="5403505" y="812587"/>
                  <a:pt x="5394044" y="822311"/>
                  <a:pt x="5385278" y="832538"/>
                </a:cubicBezTo>
                <a:cubicBezTo>
                  <a:pt x="5374947" y="844591"/>
                  <a:pt x="5367928" y="859413"/>
                  <a:pt x="5356703" y="870638"/>
                </a:cubicBezTo>
                <a:cubicBezTo>
                  <a:pt x="5338239" y="889102"/>
                  <a:pt x="5322794" y="891466"/>
                  <a:pt x="5299553" y="899213"/>
                </a:cubicBezTo>
                <a:cubicBezTo>
                  <a:pt x="5286853" y="908738"/>
                  <a:pt x="5273506" y="917457"/>
                  <a:pt x="5261453" y="927788"/>
                </a:cubicBezTo>
                <a:cubicBezTo>
                  <a:pt x="5251226" y="936554"/>
                  <a:pt x="5243839" y="948533"/>
                  <a:pt x="5232878" y="956363"/>
                </a:cubicBezTo>
                <a:cubicBezTo>
                  <a:pt x="5221324" y="964616"/>
                  <a:pt x="5206332" y="967160"/>
                  <a:pt x="5194778" y="975413"/>
                </a:cubicBezTo>
                <a:cubicBezTo>
                  <a:pt x="5132348" y="1020006"/>
                  <a:pt x="5198925" y="993081"/>
                  <a:pt x="5137628" y="1013513"/>
                </a:cubicBezTo>
                <a:cubicBezTo>
                  <a:pt x="5055736" y="1068108"/>
                  <a:pt x="5159348" y="1002653"/>
                  <a:pt x="5080478" y="1042088"/>
                </a:cubicBezTo>
                <a:cubicBezTo>
                  <a:pt x="5070239" y="1047208"/>
                  <a:pt x="5061428" y="1054788"/>
                  <a:pt x="5051903" y="1061138"/>
                </a:cubicBezTo>
                <a:cubicBezTo>
                  <a:pt x="5048728" y="1070663"/>
                  <a:pt x="5050548" y="1083877"/>
                  <a:pt x="5042378" y="1089713"/>
                </a:cubicBezTo>
                <a:cubicBezTo>
                  <a:pt x="5026038" y="1101385"/>
                  <a:pt x="5003872" y="1101305"/>
                  <a:pt x="4985228" y="1108763"/>
                </a:cubicBezTo>
                <a:cubicBezTo>
                  <a:pt x="4925448" y="1132675"/>
                  <a:pt x="4954190" y="1123666"/>
                  <a:pt x="4899503" y="1137338"/>
                </a:cubicBezTo>
                <a:cubicBezTo>
                  <a:pt x="4889978" y="1143688"/>
                  <a:pt x="4880867" y="1150708"/>
                  <a:pt x="4870928" y="1156388"/>
                </a:cubicBezTo>
                <a:cubicBezTo>
                  <a:pt x="4858600" y="1163433"/>
                  <a:pt x="4842868" y="1165398"/>
                  <a:pt x="4832828" y="1175438"/>
                </a:cubicBezTo>
                <a:cubicBezTo>
                  <a:pt x="4736150" y="1272116"/>
                  <a:pt x="4884051" y="1166690"/>
                  <a:pt x="4785203" y="1232588"/>
                </a:cubicBezTo>
                <a:cubicBezTo>
                  <a:pt x="4782287" y="1238421"/>
                  <a:pt x="4756894" y="1293143"/>
                  <a:pt x="4747103" y="1299263"/>
                </a:cubicBezTo>
                <a:cubicBezTo>
                  <a:pt x="4728042" y="1311176"/>
                  <a:pt x="4676507" y="1320794"/>
                  <a:pt x="4651853" y="1327838"/>
                </a:cubicBezTo>
                <a:cubicBezTo>
                  <a:pt x="4642199" y="1330596"/>
                  <a:pt x="4633018" y="1334928"/>
                  <a:pt x="4623278" y="1337363"/>
                </a:cubicBezTo>
                <a:cubicBezTo>
                  <a:pt x="4514757" y="1364493"/>
                  <a:pt x="4400183" y="1352737"/>
                  <a:pt x="4289903" y="1356413"/>
                </a:cubicBezTo>
                <a:cubicBezTo>
                  <a:pt x="4152007" y="1379396"/>
                  <a:pt x="4328778" y="1352013"/>
                  <a:pt x="4070828" y="1375463"/>
                </a:cubicBezTo>
                <a:cubicBezTo>
                  <a:pt x="3964254" y="1385152"/>
                  <a:pt x="4069014" y="1380988"/>
                  <a:pt x="3994628" y="1394513"/>
                </a:cubicBezTo>
                <a:cubicBezTo>
                  <a:pt x="3969443" y="1399092"/>
                  <a:pt x="3943677" y="1399830"/>
                  <a:pt x="3918428" y="1404038"/>
                </a:cubicBezTo>
                <a:cubicBezTo>
                  <a:pt x="3886490" y="1409361"/>
                  <a:pt x="3854590" y="1415235"/>
                  <a:pt x="3823178" y="1423088"/>
                </a:cubicBezTo>
                <a:cubicBezTo>
                  <a:pt x="3810478" y="1426263"/>
                  <a:pt x="3798089" y="1431167"/>
                  <a:pt x="3785078" y="1432613"/>
                </a:cubicBezTo>
                <a:cubicBezTo>
                  <a:pt x="3740787" y="1437534"/>
                  <a:pt x="3696193" y="1439174"/>
                  <a:pt x="3651728" y="1442138"/>
                </a:cubicBezTo>
                <a:cubicBezTo>
                  <a:pt x="3283060" y="1466716"/>
                  <a:pt x="3399767" y="1452939"/>
                  <a:pt x="2756378" y="1461188"/>
                </a:cubicBezTo>
                <a:lnTo>
                  <a:pt x="2575403" y="1470713"/>
                </a:lnTo>
                <a:cubicBezTo>
                  <a:pt x="2527755" y="1473516"/>
                  <a:pt x="2480259" y="1480238"/>
                  <a:pt x="2432528" y="1480238"/>
                </a:cubicBezTo>
                <a:cubicBezTo>
                  <a:pt x="2143586" y="1480238"/>
                  <a:pt x="1854678" y="1473888"/>
                  <a:pt x="1565753" y="1470713"/>
                </a:cubicBezTo>
                <a:lnTo>
                  <a:pt x="1203803" y="1461188"/>
                </a:lnTo>
                <a:cubicBezTo>
                  <a:pt x="1102195" y="1458285"/>
                  <a:pt x="1000653" y="1451663"/>
                  <a:pt x="899003" y="1451663"/>
                </a:cubicBezTo>
                <a:cubicBezTo>
                  <a:pt x="835424" y="1451663"/>
                  <a:pt x="772003" y="1458013"/>
                  <a:pt x="708503" y="1461188"/>
                </a:cubicBezTo>
                <a:cubicBezTo>
                  <a:pt x="660837" y="1469132"/>
                  <a:pt x="633703" y="1474110"/>
                  <a:pt x="584678" y="1480238"/>
                </a:cubicBezTo>
                <a:cubicBezTo>
                  <a:pt x="556149" y="1483804"/>
                  <a:pt x="527528" y="1486588"/>
                  <a:pt x="498953" y="1489763"/>
                </a:cubicBezTo>
                <a:lnTo>
                  <a:pt x="251303" y="1470713"/>
                </a:lnTo>
                <a:cubicBezTo>
                  <a:pt x="232075" y="1468910"/>
                  <a:pt x="212475" y="1467295"/>
                  <a:pt x="194153" y="1461188"/>
                </a:cubicBezTo>
                <a:cubicBezTo>
                  <a:pt x="183293" y="1457568"/>
                  <a:pt x="175103" y="1448488"/>
                  <a:pt x="165578" y="1442138"/>
                </a:cubicBezTo>
                <a:cubicBezTo>
                  <a:pt x="117266" y="1361618"/>
                  <a:pt x="158032" y="1425858"/>
                  <a:pt x="108428" y="1356413"/>
                </a:cubicBezTo>
                <a:cubicBezTo>
                  <a:pt x="101774" y="1347098"/>
                  <a:pt x="96707" y="1336632"/>
                  <a:pt x="89378" y="1327838"/>
                </a:cubicBezTo>
                <a:cubicBezTo>
                  <a:pt x="63046" y="1296240"/>
                  <a:pt x="59490" y="1306161"/>
                  <a:pt x="41753" y="1270688"/>
                </a:cubicBezTo>
                <a:cubicBezTo>
                  <a:pt x="37263" y="1261708"/>
                  <a:pt x="34870" y="1251799"/>
                  <a:pt x="32228" y="1242113"/>
                </a:cubicBezTo>
                <a:cubicBezTo>
                  <a:pt x="0" y="1123945"/>
                  <a:pt x="25577" y="1203110"/>
                  <a:pt x="3653" y="1137338"/>
                </a:cubicBezTo>
                <a:cubicBezTo>
                  <a:pt x="6828" y="1048438"/>
                  <a:pt x="7629" y="959421"/>
                  <a:pt x="13178" y="870638"/>
                </a:cubicBezTo>
                <a:cubicBezTo>
                  <a:pt x="15320" y="836373"/>
                  <a:pt x="28592" y="825146"/>
                  <a:pt x="41753" y="794438"/>
                </a:cubicBezTo>
                <a:cubicBezTo>
                  <a:pt x="45708" y="785210"/>
                  <a:pt x="46402" y="774640"/>
                  <a:pt x="51278" y="765863"/>
                </a:cubicBezTo>
                <a:cubicBezTo>
                  <a:pt x="73175" y="726448"/>
                  <a:pt x="92981" y="705573"/>
                  <a:pt x="117953" y="670613"/>
                </a:cubicBezTo>
                <a:cubicBezTo>
                  <a:pt x="124607" y="661298"/>
                  <a:pt x="131883" y="652277"/>
                  <a:pt x="137003" y="642038"/>
                </a:cubicBezTo>
                <a:cubicBezTo>
                  <a:pt x="141493" y="633058"/>
                  <a:pt x="140256" y="621303"/>
                  <a:pt x="146528" y="613463"/>
                </a:cubicBezTo>
                <a:cubicBezTo>
                  <a:pt x="153679" y="604524"/>
                  <a:pt x="166309" y="601742"/>
                  <a:pt x="175103" y="594413"/>
                </a:cubicBezTo>
                <a:cubicBezTo>
                  <a:pt x="185451" y="585789"/>
                  <a:pt x="194912" y="576065"/>
                  <a:pt x="203678" y="565838"/>
                </a:cubicBezTo>
                <a:cubicBezTo>
                  <a:pt x="214009" y="553785"/>
                  <a:pt x="220388" y="538285"/>
                  <a:pt x="232253" y="527738"/>
                </a:cubicBezTo>
                <a:cubicBezTo>
                  <a:pt x="271555" y="492803"/>
                  <a:pt x="279173" y="493048"/>
                  <a:pt x="317978" y="480113"/>
                </a:cubicBezTo>
                <a:lnTo>
                  <a:pt x="556103" y="489638"/>
                </a:lnTo>
                <a:cubicBezTo>
                  <a:pt x="707799" y="497038"/>
                  <a:pt x="665877" y="492059"/>
                  <a:pt x="765653" y="508688"/>
                </a:cubicBezTo>
                <a:cubicBezTo>
                  <a:pt x="908339" y="556250"/>
                  <a:pt x="825877" y="534783"/>
                  <a:pt x="1108553" y="537263"/>
                </a:cubicBezTo>
                <a:lnTo>
                  <a:pt x="2994503" y="546788"/>
                </a:lnTo>
                <a:cubicBezTo>
                  <a:pt x="3013553" y="549963"/>
                  <a:pt x="3032715" y="552525"/>
                  <a:pt x="3051653" y="556313"/>
                </a:cubicBezTo>
                <a:cubicBezTo>
                  <a:pt x="3064490" y="558880"/>
                  <a:pt x="3076742" y="564392"/>
                  <a:pt x="3089753" y="565838"/>
                </a:cubicBezTo>
                <a:cubicBezTo>
                  <a:pt x="3162605" y="573933"/>
                  <a:pt x="3308828" y="584888"/>
                  <a:pt x="3308828" y="584888"/>
                </a:cubicBezTo>
                <a:cubicBezTo>
                  <a:pt x="3323522" y="588562"/>
                  <a:pt x="3382461" y="603938"/>
                  <a:pt x="3394553" y="603938"/>
                </a:cubicBezTo>
                <a:cubicBezTo>
                  <a:pt x="3439148" y="603938"/>
                  <a:pt x="3468726" y="594920"/>
                  <a:pt x="3508853" y="584888"/>
                </a:cubicBezTo>
                <a:cubicBezTo>
                  <a:pt x="3521553" y="575363"/>
                  <a:pt x="3535728" y="567538"/>
                  <a:pt x="3546953" y="556313"/>
                </a:cubicBezTo>
                <a:cubicBezTo>
                  <a:pt x="3574250" y="529016"/>
                  <a:pt x="3560034" y="530151"/>
                  <a:pt x="3575528" y="499163"/>
                </a:cubicBezTo>
                <a:cubicBezTo>
                  <a:pt x="3588789" y="472641"/>
                  <a:pt x="3602087" y="463079"/>
                  <a:pt x="3623153" y="442013"/>
                </a:cubicBezTo>
                <a:lnTo>
                  <a:pt x="3651728" y="356288"/>
                </a:lnTo>
                <a:cubicBezTo>
                  <a:pt x="3662257" y="324701"/>
                  <a:pt x="3646965" y="376926"/>
                  <a:pt x="3651728" y="337238"/>
                </a:cubicBezTo>
                <a:close/>
              </a:path>
            </a:pathLst>
          </a:custGeom>
          <a:noFill/>
          <a:ln w="127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57" name="Shape 657"/>
          <p:cNvCxnSpPr/>
          <p:nvPr/>
        </p:nvCxnSpPr>
        <p:spPr>
          <a:xfrm rot="10800000">
            <a:off x="7501649" y="3347462"/>
            <a:ext cx="670800" cy="441900"/>
          </a:xfrm>
          <a:prstGeom prst="straightConnector1">
            <a:avLst/>
          </a:prstGeom>
          <a:noFill/>
          <a:ln w="9525" cap="flat" cmpd="sng">
            <a:solidFill>
              <a:srgbClr val="552438"/>
            </a:solidFill>
            <a:prstDash val="solid"/>
            <a:miter/>
            <a:headEnd type="none" w="med" len="med"/>
            <a:tailEnd type="stealth" w="lg" len="lg"/>
          </a:ln>
        </p:spPr>
      </p:cxnSp>
      <p:cxnSp>
        <p:nvCxnSpPr>
          <p:cNvPr id="658" name="Shape 658"/>
          <p:cNvCxnSpPr/>
          <p:nvPr/>
        </p:nvCxnSpPr>
        <p:spPr>
          <a:xfrm flipH="1">
            <a:off x="6814950" y="3789362"/>
            <a:ext cx="1357499" cy="356399"/>
          </a:xfrm>
          <a:prstGeom prst="straightConnector1">
            <a:avLst/>
          </a:prstGeom>
          <a:noFill/>
          <a:ln w="9525" cap="flat" cmpd="sng">
            <a:solidFill>
              <a:srgbClr val="552438"/>
            </a:solidFill>
            <a:prstDash val="solid"/>
            <a:miter/>
            <a:headEnd type="none" w="med" len="med"/>
            <a:tailEnd type="stealth" w="lg" len="lg"/>
          </a:ln>
        </p:spPr>
      </p:cxnSp>
      <p:sp>
        <p:nvSpPr>
          <p:cNvPr id="659" name="Shape 659"/>
          <p:cNvSpPr txBox="1"/>
          <p:nvPr/>
        </p:nvSpPr>
        <p:spPr>
          <a:xfrm>
            <a:off x="1355725" y="6165850"/>
            <a:ext cx="5807075" cy="368299"/>
          </a:xfrm>
          <a:prstGeom prst="rect">
            <a:avLst/>
          </a:prstGeom>
          <a:noFill/>
          <a:ln w="9525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is a simple case – lambdas can reduce a lot of verbosity!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Shape 739"/>
          <p:cNvSpPr txBox="1"/>
          <p:nvPr/>
        </p:nvSpPr>
        <p:spPr>
          <a:xfrm>
            <a:off x="192086" y="2995611"/>
            <a:ext cx="8785225" cy="57785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0" name="Shape 740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FP - Lambdas</a:t>
            </a:r>
          </a:p>
        </p:txBody>
      </p:sp>
      <p:pic>
        <p:nvPicPr>
          <p:cNvPr id="741" name="Shape 7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742" name="Shape 742"/>
          <p:cNvSpPr txBox="1"/>
          <p:nvPr/>
        </p:nvSpPr>
        <p:spPr>
          <a:xfrm>
            <a:off x="323850" y="1700211"/>
            <a:ext cx="8135936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Examples:</a:t>
            </a:r>
          </a:p>
          <a:p>
            <a:pPr marL="0" marR="0" lvl="0" indent="0" algn="l" rtl="0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Lambda function to return the number 999: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0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() -&gt; 999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Shape 747"/>
          <p:cNvSpPr txBox="1"/>
          <p:nvPr/>
        </p:nvSpPr>
        <p:spPr>
          <a:xfrm>
            <a:off x="192086" y="2995611"/>
            <a:ext cx="8785225" cy="57785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8" name="Shape 748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FP - Lambdas</a:t>
            </a:r>
          </a:p>
        </p:txBody>
      </p:sp>
      <p:pic>
        <p:nvPicPr>
          <p:cNvPr id="749" name="Shape 7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750" name="Shape 750"/>
          <p:cNvSpPr txBox="1"/>
          <p:nvPr/>
        </p:nvSpPr>
        <p:spPr>
          <a:xfrm>
            <a:off x="323850" y="1700211"/>
            <a:ext cx="8135936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Examples:</a:t>
            </a:r>
          </a:p>
          <a:p>
            <a:pPr marL="0" marR="0" lvl="0" indent="0" algn="l" rtl="0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Lambda function to return the number 999: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0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() -&gt; 999</a:t>
            </a:r>
          </a:p>
        </p:txBody>
      </p:sp>
      <p:sp>
        <p:nvSpPr>
          <p:cNvPr id="751" name="Shape 751"/>
          <p:cNvSpPr txBox="1"/>
          <p:nvPr/>
        </p:nvSpPr>
        <p:spPr>
          <a:xfrm>
            <a:off x="1014412" y="4291012"/>
            <a:ext cx="1581150" cy="369886"/>
          </a:xfrm>
          <a:prstGeom prst="rect">
            <a:avLst/>
          </a:prstGeom>
          <a:noFill/>
          <a:ln w="9525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</a:pPr>
            <a:r>
              <a:rPr lang="en-US" sz="1800" b="0" i="0" u="none" strike="noStrike" cap="none" baseline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No parameters</a:t>
            </a:r>
          </a:p>
        </p:txBody>
      </p:sp>
      <p:cxnSp>
        <p:nvCxnSpPr>
          <p:cNvPr id="752" name="Shape 752"/>
          <p:cNvCxnSpPr/>
          <p:nvPr/>
        </p:nvCxnSpPr>
        <p:spPr>
          <a:xfrm rot="10800000">
            <a:off x="1403349" y="3284537"/>
            <a:ext cx="401637" cy="1006474"/>
          </a:xfrm>
          <a:prstGeom prst="straightConnector1">
            <a:avLst/>
          </a:prstGeom>
          <a:noFill/>
          <a:ln w="9525" cap="flat" cmpd="sng">
            <a:solidFill>
              <a:srgbClr val="552438"/>
            </a:solidFill>
            <a:prstDash val="solid"/>
            <a:miter/>
            <a:headEnd type="none" w="med" len="med"/>
            <a:tailEnd type="stealth" w="lg" len="lg"/>
          </a:ln>
        </p:spPr>
      </p:cxn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Shape 757"/>
          <p:cNvSpPr txBox="1"/>
          <p:nvPr/>
        </p:nvSpPr>
        <p:spPr>
          <a:xfrm>
            <a:off x="179386" y="5805487"/>
            <a:ext cx="8785225" cy="576262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8" name="Shape 758"/>
          <p:cNvSpPr txBox="1"/>
          <p:nvPr/>
        </p:nvSpPr>
        <p:spPr>
          <a:xfrm>
            <a:off x="179386" y="4508500"/>
            <a:ext cx="8785225" cy="576262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9" name="Shape 759"/>
          <p:cNvSpPr txBox="1"/>
          <p:nvPr/>
        </p:nvSpPr>
        <p:spPr>
          <a:xfrm>
            <a:off x="192086" y="2995611"/>
            <a:ext cx="8785225" cy="57785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0" name="Shape 760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FP - Lambdas</a:t>
            </a:r>
          </a:p>
        </p:txBody>
      </p:sp>
      <p:pic>
        <p:nvPicPr>
          <p:cNvPr id="761" name="Shape 76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762" name="Shape 762"/>
          <p:cNvSpPr txBox="1"/>
          <p:nvPr/>
        </p:nvSpPr>
        <p:spPr>
          <a:xfrm>
            <a:off x="323850" y="1700211"/>
            <a:ext cx="8135936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Examples:</a:t>
            </a:r>
          </a:p>
          <a:p>
            <a:pPr marL="0" marR="0" lvl="0" indent="0" algn="l" rtl="0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Lambda function to return the number 999: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0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() -&gt; 999</a:t>
            </a:r>
            <a:b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lang="en-US" sz="1200" b="0" i="0" u="none" strike="noStrike" cap="none" baseline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Lambda function to print a “This is Lambda”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	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() -&gt; System.out.println(</a:t>
            </a:r>
            <a:r>
              <a:rPr lang="en-US" sz="1200" b="0" i="0" u="none" strike="noStrike" cap="none" baseline="0">
                <a:solidFill>
                  <a:srgbClr val="2A00FF"/>
                </a:solidFill>
                <a:latin typeface="Consolas"/>
                <a:ea typeface="Consolas"/>
                <a:cs typeface="Consolas"/>
                <a:sym typeface="Consolas"/>
              </a:rPr>
              <a:t>"This is lambda"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b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lang="en-US" sz="1200" b="0" i="0" u="none" strike="noStrike" cap="none" baseline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Lambda function to print a given string: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(String str) -&gt; { System.out.println(str); }</a:t>
            </a:r>
          </a:p>
          <a:p>
            <a:pPr marL="0" marR="0" lvl="0" indent="1270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Default Methods</a:t>
            </a:r>
          </a:p>
        </p:txBody>
      </p:sp>
      <p:pic>
        <p:nvPicPr>
          <p:cNvPr id="131" name="Shape 1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Shape 132"/>
          <p:cNvSpPr txBox="1"/>
          <p:nvPr/>
        </p:nvSpPr>
        <p:spPr>
          <a:xfrm>
            <a:off x="323850" y="1846261"/>
            <a:ext cx="8135936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Till java 8, multiple inheritance was not supported.</a:t>
            </a: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Why doesn’t Java support multiple inheritance?</a:t>
            </a:r>
          </a:p>
          <a:p>
            <a:pPr marL="742950" marR="0" lvl="1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–"/>
            </a:pPr>
            <a:r>
              <a:rPr lang="en-US" sz="12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For the sake of simplicity </a:t>
            </a:r>
          </a:p>
          <a:p>
            <a:pPr marL="742950" marR="0" lvl="1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–"/>
            </a:pPr>
            <a:r>
              <a:rPr lang="en-US" sz="12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Complicates the design</a:t>
            </a:r>
          </a:p>
          <a:p>
            <a:pPr marL="742950" marR="0" lvl="1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–"/>
            </a:pPr>
            <a:r>
              <a:rPr lang="en-US" sz="12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Constructor chaining</a:t>
            </a:r>
          </a:p>
          <a:p>
            <a:pPr marL="742950" marR="0" lvl="1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52438"/>
              </a:buClr>
              <a:buSzPct val="133333"/>
              <a:buFont typeface="Arial"/>
              <a:buChar char="–"/>
            </a:pPr>
            <a:r>
              <a:rPr lang="en-US" sz="12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The diamond problem</a:t>
            </a:r>
            <a:r>
              <a:rPr lang="en-US" sz="16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16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16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16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1600" b="0" i="0" u="none" strike="noStrike" cap="none" baseline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3" name="Shape 133"/>
          <p:cNvSpPr/>
          <p:nvPr/>
        </p:nvSpPr>
        <p:spPr>
          <a:xfrm>
            <a:off x="3995737" y="4076700"/>
            <a:ext cx="655636" cy="360362"/>
          </a:xfrm>
          <a:prstGeom prst="roundRect">
            <a:avLst>
              <a:gd name="adj" fmla="val 16667"/>
            </a:avLst>
          </a:prstGeom>
          <a:solidFill>
            <a:srgbClr val="552438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libri"/>
              <a:buNone/>
            </a:pPr>
            <a:r>
              <a:rPr lang="en-US"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</a:p>
        </p:txBody>
      </p:sp>
      <p:sp>
        <p:nvSpPr>
          <p:cNvPr id="134" name="Shape 134"/>
          <p:cNvSpPr/>
          <p:nvPr/>
        </p:nvSpPr>
        <p:spPr>
          <a:xfrm>
            <a:off x="4932362" y="4833937"/>
            <a:ext cx="654050" cy="358775"/>
          </a:xfrm>
          <a:prstGeom prst="roundRect">
            <a:avLst>
              <a:gd name="adj" fmla="val 16667"/>
            </a:avLst>
          </a:prstGeom>
          <a:solidFill>
            <a:srgbClr val="552438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libri"/>
              <a:buNone/>
            </a:pPr>
            <a:r>
              <a:rPr lang="en-US"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</a:p>
        </p:txBody>
      </p:sp>
      <p:sp>
        <p:nvSpPr>
          <p:cNvPr id="135" name="Shape 135"/>
          <p:cNvSpPr/>
          <p:nvPr/>
        </p:nvSpPr>
        <p:spPr>
          <a:xfrm>
            <a:off x="3203575" y="4837112"/>
            <a:ext cx="655636" cy="360362"/>
          </a:xfrm>
          <a:prstGeom prst="roundRect">
            <a:avLst>
              <a:gd name="adj" fmla="val 16667"/>
            </a:avLst>
          </a:prstGeom>
          <a:solidFill>
            <a:srgbClr val="552438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libri"/>
              <a:buNone/>
            </a:pPr>
            <a:r>
              <a:rPr lang="en-US"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</a:t>
            </a:r>
          </a:p>
        </p:txBody>
      </p:sp>
      <p:sp>
        <p:nvSpPr>
          <p:cNvPr id="136" name="Shape 136"/>
          <p:cNvSpPr/>
          <p:nvPr/>
        </p:nvSpPr>
        <p:spPr>
          <a:xfrm>
            <a:off x="3995737" y="5661025"/>
            <a:ext cx="655636" cy="360362"/>
          </a:xfrm>
          <a:prstGeom prst="roundRect">
            <a:avLst>
              <a:gd name="adj" fmla="val 16667"/>
            </a:avLst>
          </a:prstGeom>
          <a:solidFill>
            <a:srgbClr val="552438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libri"/>
              <a:buNone/>
            </a:pPr>
            <a:r>
              <a:rPr lang="en-US"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</a:t>
            </a:r>
          </a:p>
        </p:txBody>
      </p:sp>
      <p:cxnSp>
        <p:nvCxnSpPr>
          <p:cNvPr id="137" name="Shape 137"/>
          <p:cNvCxnSpPr/>
          <p:nvPr/>
        </p:nvCxnSpPr>
        <p:spPr>
          <a:xfrm rot="10800000" flipH="1">
            <a:off x="3779837" y="4437062"/>
            <a:ext cx="209549" cy="396874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/>
            <a:headEnd type="none" w="med" len="med"/>
            <a:tailEnd type="stealth" w="lg" len="lg"/>
          </a:ln>
        </p:spPr>
      </p:cxnSp>
      <p:cxnSp>
        <p:nvCxnSpPr>
          <p:cNvPr id="138" name="Shape 138"/>
          <p:cNvCxnSpPr/>
          <p:nvPr/>
        </p:nvCxnSpPr>
        <p:spPr>
          <a:xfrm rot="10800000">
            <a:off x="4643437" y="4419600"/>
            <a:ext cx="288925" cy="414337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/>
            <a:headEnd type="none" w="med" len="med"/>
            <a:tailEnd type="stealth" w="lg" len="lg"/>
          </a:ln>
        </p:spPr>
      </p:cxnSp>
      <p:cxnSp>
        <p:nvCxnSpPr>
          <p:cNvPr id="139" name="Shape 139"/>
          <p:cNvCxnSpPr/>
          <p:nvPr/>
        </p:nvCxnSpPr>
        <p:spPr>
          <a:xfrm rot="10800000" flipH="1">
            <a:off x="4630737" y="5197474"/>
            <a:ext cx="373061" cy="46355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/>
            <a:headEnd type="none" w="med" len="med"/>
            <a:tailEnd type="stealth" w="lg" len="lg"/>
          </a:ln>
        </p:spPr>
      </p:cxnSp>
      <p:cxnSp>
        <p:nvCxnSpPr>
          <p:cNvPr id="140" name="Shape 140"/>
          <p:cNvCxnSpPr/>
          <p:nvPr/>
        </p:nvCxnSpPr>
        <p:spPr>
          <a:xfrm rot="10800000">
            <a:off x="3700462" y="5197475"/>
            <a:ext cx="288925" cy="504824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/>
            <a:headEnd type="none" w="med" len="med"/>
            <a:tailEnd type="stealth" w="lg" len="lg"/>
          </a:ln>
        </p:spPr>
      </p:cxnSp>
      <p:sp>
        <p:nvSpPr>
          <p:cNvPr id="141" name="Shape 141"/>
          <p:cNvSpPr txBox="1"/>
          <p:nvPr/>
        </p:nvSpPr>
        <p:spPr>
          <a:xfrm>
            <a:off x="4716462" y="4076700"/>
            <a:ext cx="431799" cy="3698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()F</a:t>
            </a:r>
          </a:p>
        </p:txBody>
      </p:sp>
      <p:sp>
        <p:nvSpPr>
          <p:cNvPr id="142" name="Shape 142"/>
          <p:cNvSpPr txBox="1"/>
          <p:nvPr/>
        </p:nvSpPr>
        <p:spPr>
          <a:xfrm>
            <a:off x="5651500" y="4837112"/>
            <a:ext cx="1441449" cy="40004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()I</a:t>
            </a:r>
            <a:r>
              <a:rPr lang="en-US" sz="16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nherit</a:t>
            </a:r>
            <a:r>
              <a:rPr lang="en-US"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</a:t>
            </a:r>
          </a:p>
        </p:txBody>
      </p:sp>
      <p:sp>
        <p:nvSpPr>
          <p:cNvPr id="143" name="Shape 143"/>
          <p:cNvSpPr txBox="1"/>
          <p:nvPr/>
        </p:nvSpPr>
        <p:spPr>
          <a:xfrm>
            <a:off x="1835150" y="4837112"/>
            <a:ext cx="1368425" cy="3698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()</a:t>
            </a:r>
            <a:r>
              <a:rPr lang="en-US" sz="16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override</a:t>
            </a: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F</a:t>
            </a:r>
          </a:p>
        </p:txBody>
      </p:sp>
      <p:sp>
        <p:nvSpPr>
          <p:cNvPr id="144" name="Shape 144"/>
          <p:cNvSpPr txBox="1"/>
          <p:nvPr/>
        </p:nvSpPr>
        <p:spPr>
          <a:xfrm>
            <a:off x="3563937" y="6021387"/>
            <a:ext cx="1152525" cy="3698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?  ()F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Shape 767"/>
          <p:cNvSpPr txBox="1"/>
          <p:nvPr/>
        </p:nvSpPr>
        <p:spPr>
          <a:xfrm>
            <a:off x="192086" y="4508500"/>
            <a:ext cx="8785225" cy="576262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8" name="Shape 768"/>
          <p:cNvSpPr txBox="1"/>
          <p:nvPr/>
        </p:nvSpPr>
        <p:spPr>
          <a:xfrm>
            <a:off x="192086" y="2995611"/>
            <a:ext cx="8785225" cy="57785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9" name="Shape 769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FP - Lambdas</a:t>
            </a:r>
          </a:p>
        </p:txBody>
      </p:sp>
      <p:pic>
        <p:nvPicPr>
          <p:cNvPr id="770" name="Shape 77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771" name="Shape 771"/>
          <p:cNvSpPr txBox="1"/>
          <p:nvPr/>
        </p:nvSpPr>
        <p:spPr>
          <a:xfrm>
            <a:off x="323850" y="1700211"/>
            <a:ext cx="8135936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Examples:</a:t>
            </a:r>
          </a:p>
          <a:p>
            <a:pPr marL="0" marR="0" lvl="0" indent="0" algn="l" rtl="0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Lambda function to sum two numbers: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0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(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a,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b)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-&gt; {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 + b; }</a:t>
            </a:r>
            <a:b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lang="en-US" sz="1200" b="0" i="0" u="none" strike="noStrike" cap="none" baseline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Lambda function to compare two Students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	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Comparator&lt;Student&gt;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cmp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= (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y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-&gt; (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.getId() -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y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.getId());</a:t>
            </a:r>
            <a:b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lang="en-US" sz="1200" b="0" i="0" u="none" strike="noStrike" cap="none" baseline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Shape 776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FP - Lambdas</a:t>
            </a:r>
          </a:p>
        </p:txBody>
      </p:sp>
      <p:pic>
        <p:nvPicPr>
          <p:cNvPr id="777" name="Shape 77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778" name="Shape 778"/>
          <p:cNvSpPr txBox="1"/>
          <p:nvPr/>
        </p:nvSpPr>
        <p:spPr>
          <a:xfrm>
            <a:off x="323850" y="1700211"/>
            <a:ext cx="8135936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Lambda syntax rules:</a:t>
            </a:r>
          </a:p>
          <a:p>
            <a:pPr marL="0" marR="0" lvl="0" indent="0" algn="l" rtl="0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Lambda expression can have none or some arguments.</a:t>
            </a:r>
          </a:p>
          <a:p>
            <a:pPr marL="0" marR="0" lvl="0" indent="0" algn="l" rtl="0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Type of an argument can be specifically declared or it can be</a:t>
            </a:r>
            <a:r>
              <a:rPr lang="en-US" sz="2000">
                <a:latin typeface="Open Sans"/>
                <a:ea typeface="Open Sans"/>
                <a:cs typeface="Open Sans"/>
                <a:sym typeface="Open Sans"/>
              </a:rPr>
              <a:t> </a:t>
            </a:r>
            <a:br>
              <a:rPr lang="en-US" sz="2000"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>
                <a:latin typeface="Open Sans"/>
                <a:ea typeface="Open Sans"/>
                <a:cs typeface="Open Sans"/>
                <a:sym typeface="Open Sans"/>
              </a:rPr>
              <a:t>       </a:t>
            </a: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automatically inferred from the context.</a:t>
            </a:r>
          </a:p>
          <a:p>
            <a:pPr marL="0" marR="0" lvl="0" indent="0" algn="l" rtl="0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If there is only one statement in the method body, curly 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      brackets and return statement are not mandatory. </a:t>
            </a:r>
          </a:p>
          <a:p>
            <a:pPr marL="0" marR="0" lvl="0" indent="0" algn="l" rtl="0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Return type will be inferred from the context.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Shape 783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FP - Method references</a:t>
            </a:r>
          </a:p>
        </p:txBody>
      </p:sp>
      <p:pic>
        <p:nvPicPr>
          <p:cNvPr id="784" name="Shape 78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785" name="Shape 785"/>
          <p:cNvSpPr txBox="1"/>
          <p:nvPr/>
        </p:nvSpPr>
        <p:spPr>
          <a:xfrm>
            <a:off x="323850" y="1846261"/>
            <a:ext cx="8135936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Lambdas are great syntax improvement.</a:t>
            </a:r>
          </a:p>
          <a:p>
            <a:pPr marL="342900" marR="0" lvl="0" indent="-342900" algn="l" rtl="0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But like anonymous classes, they can be used in only one context.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Shape 790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FP - Method references</a:t>
            </a:r>
          </a:p>
        </p:txBody>
      </p:sp>
      <p:pic>
        <p:nvPicPr>
          <p:cNvPr id="791" name="Shape 79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792" name="Shape 792"/>
          <p:cNvSpPr txBox="1"/>
          <p:nvPr/>
        </p:nvSpPr>
        <p:spPr>
          <a:xfrm>
            <a:off x="323850" y="1846261"/>
            <a:ext cx="8135936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Lambdas are great syntax improvement.</a:t>
            </a:r>
          </a:p>
          <a:p>
            <a:pPr marL="342900" marR="0" lvl="0" indent="-342900" algn="l" rtl="0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But like anonymous classes, they can be used in only one context.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What if we would like to use the same implementation in several different places?</a:t>
            </a:r>
          </a:p>
          <a:p>
            <a:pPr marL="342900" marR="0" lvl="0" indent="-342900" algn="l" rtl="0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We would like to pass a reference to a method as a parameter to a function.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Shape 797"/>
          <p:cNvSpPr txBox="1"/>
          <p:nvPr/>
        </p:nvSpPr>
        <p:spPr>
          <a:xfrm>
            <a:off x="323850" y="2492375"/>
            <a:ext cx="8569325" cy="4249737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alibri"/>
              <a:buNone/>
            </a:pPr>
            <a:r>
              <a:rPr lang="en-US" sz="1800" b="0" i="0" u="none" strike="noStrike" cap="none" baseline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predicate</a:t>
            </a:r>
          </a:p>
        </p:txBody>
      </p:sp>
      <p:sp>
        <p:nvSpPr>
          <p:cNvPr id="798" name="Shape 798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FP - Method references</a:t>
            </a:r>
          </a:p>
        </p:txBody>
      </p:sp>
      <p:pic>
        <p:nvPicPr>
          <p:cNvPr id="799" name="Shape 79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800" name="Shape 800"/>
          <p:cNvSpPr txBox="1"/>
          <p:nvPr/>
        </p:nvSpPr>
        <p:spPr>
          <a:xfrm>
            <a:off x="323850" y="1846261"/>
            <a:ext cx="8135936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Java 7: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801" name="Shape 80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835150" y="2924175"/>
            <a:ext cx="5583236" cy="3346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Shape 806"/>
          <p:cNvSpPr txBox="1"/>
          <p:nvPr/>
        </p:nvSpPr>
        <p:spPr>
          <a:xfrm>
            <a:off x="323850" y="2492375"/>
            <a:ext cx="8569325" cy="4249737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alibri"/>
              <a:buNone/>
            </a:pPr>
            <a:r>
              <a:rPr lang="en-US" sz="1800" b="0" i="0" u="none" strike="noStrike" cap="none" baseline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predicate</a:t>
            </a:r>
          </a:p>
        </p:txBody>
      </p:sp>
      <p:sp>
        <p:nvSpPr>
          <p:cNvPr id="807" name="Shape 807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FP - Method references</a:t>
            </a:r>
          </a:p>
        </p:txBody>
      </p:sp>
      <p:pic>
        <p:nvPicPr>
          <p:cNvPr id="808" name="Shape 80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809" name="Shape 809"/>
          <p:cNvSpPr txBox="1"/>
          <p:nvPr/>
        </p:nvSpPr>
        <p:spPr>
          <a:xfrm>
            <a:off x="323850" y="1846261"/>
            <a:ext cx="8135936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Java 8: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810" name="Shape 8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908175" y="2868611"/>
            <a:ext cx="5472111" cy="33416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Shape 815"/>
          <p:cNvSpPr txBox="1"/>
          <p:nvPr/>
        </p:nvSpPr>
        <p:spPr>
          <a:xfrm>
            <a:off x="323850" y="2492375"/>
            <a:ext cx="8569325" cy="4249737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alibri"/>
              <a:buNone/>
            </a:pPr>
            <a:r>
              <a:rPr lang="en-US" sz="1800" b="0" i="0" u="none" strike="noStrike" cap="none" baseline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predicate</a:t>
            </a:r>
          </a:p>
        </p:txBody>
      </p:sp>
      <p:sp>
        <p:nvSpPr>
          <p:cNvPr id="816" name="Shape 816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FP - Method references</a:t>
            </a:r>
          </a:p>
        </p:txBody>
      </p:sp>
      <p:pic>
        <p:nvPicPr>
          <p:cNvPr id="817" name="Shape 8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818" name="Shape 818"/>
          <p:cNvSpPr txBox="1"/>
          <p:nvPr/>
        </p:nvSpPr>
        <p:spPr>
          <a:xfrm>
            <a:off x="323850" y="1846261"/>
            <a:ext cx="8135936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Apple </a:t>
            </a:r>
            <a:r>
              <a:rPr lang="en-US" sz="2000" b="0" i="0" u="none" strike="noStrike" cap="none" baseline="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isGreen</a:t>
            </a:r>
            <a:r>
              <a:rPr lang="en-US" sz="2000" b="0" i="0" u="none" strike="noStrike" cap="none" baseline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method: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dirty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1200" b="1" dirty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200" b="1" dirty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 sz="1200" b="1" i="0" u="none" strike="noStrike" cap="none" baseline="0" dirty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US" sz="1200" b="1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 dirty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-US" sz="1200" b="1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Apple {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 dirty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		private</a:t>
            </a:r>
            <a:r>
              <a:rPr lang="en-US" sz="1200" b="1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String </a:t>
            </a:r>
            <a:r>
              <a:rPr lang="en-US" sz="1200" b="0" i="0" u="none" strike="noStrike" cap="none" baseline="0" dirty="0">
                <a:solidFill>
                  <a:srgbClr val="0000C0"/>
                </a:solidFill>
                <a:latin typeface="Consolas"/>
                <a:ea typeface="Consolas"/>
                <a:cs typeface="Consolas"/>
                <a:sym typeface="Consolas"/>
              </a:rPr>
              <a:t>color</a:t>
            </a:r>
            <a:r>
              <a:rPr lang="en-US" sz="1200" b="0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marL="8001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 dirty="0" smtClea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 sz="1200" b="0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</a:t>
            </a:r>
            <a:r>
              <a:rPr lang="en-US" sz="1200" b="1" i="0" u="none" strike="noStrike" cap="none" baseline="0" dirty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private</a:t>
            </a:r>
            <a:r>
              <a:rPr lang="en-US" sz="1200" b="1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 dirty="0" err="1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-US" sz="1200" b="1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 dirty="0">
                <a:solidFill>
                  <a:srgbClr val="0000C0"/>
                </a:solidFill>
                <a:latin typeface="Consolas"/>
                <a:ea typeface="Consolas"/>
                <a:cs typeface="Consolas"/>
                <a:sym typeface="Consolas"/>
              </a:rPr>
              <a:t>weight</a:t>
            </a:r>
            <a:r>
              <a:rPr lang="en-US" sz="1200" b="1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 dirty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		public </a:t>
            </a:r>
            <a:r>
              <a:rPr lang="en-US" sz="1200" b="1" i="0" u="none" strike="noStrike" cap="none" baseline="0" dirty="0" err="1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boolean</a:t>
            </a:r>
            <a:r>
              <a:rPr lang="en-US" sz="1200" b="1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isGreen</a:t>
            </a:r>
            <a:r>
              <a:rPr lang="en-US" sz="1200" b="0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() {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		</a:t>
            </a:r>
            <a:r>
              <a:rPr lang="en-US" sz="1200" b="1" i="0" u="none" strike="noStrike" cap="none" baseline="0" dirty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-US" sz="1200" b="0" i="0" u="none" strike="noStrike" cap="none" baseline="0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color.equals</a:t>
            </a:r>
            <a:r>
              <a:rPr lang="en-US" sz="1200" b="0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(“green”);</a:t>
            </a:r>
          </a:p>
          <a:p>
            <a:pPr marL="8001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 sz="1200" b="1" i="0" u="none" strike="noStrike" cap="none" baseline="0" dirty="0" smtClea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 sz="1200" b="1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 sz="1200" b="0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1200" b="0" i="0" u="none" strike="noStrike" cap="none" baseline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		}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000" b="0" i="0" u="none" strike="noStrike" cap="none" baseline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1400" b="0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br>
              <a:rPr lang="en-US" sz="1400" b="0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400" b="0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List&lt;Apple&gt; </a:t>
            </a:r>
            <a:r>
              <a:rPr lang="en-US" sz="1400" b="0" i="0" u="none" strike="noStrike" cap="none" baseline="0" dirty="0" err="1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greenApples</a:t>
            </a:r>
            <a:r>
              <a:rPr lang="en-US" sz="1400" b="0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400" b="0" i="1" u="none" strike="noStrike" cap="none" baseline="0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filterApples</a:t>
            </a:r>
            <a:r>
              <a:rPr lang="en-US" sz="1400" b="0" i="1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400" b="0" i="1" u="none" strike="noStrike" cap="none" baseline="0" dirty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inventory</a:t>
            </a:r>
            <a:r>
              <a:rPr lang="en-US" sz="1400" b="0" i="1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apple::</a:t>
            </a:r>
            <a:r>
              <a:rPr lang="en-US" sz="1400" b="0" i="1" u="none" strike="noStrike" cap="none" baseline="0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isGreen</a:t>
            </a:r>
            <a:r>
              <a:rPr lang="en-US" sz="1400" b="0" i="1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);</a:t>
            </a: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2000" b="0" i="0" u="none" strike="noStrike" cap="none" baseline="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819" name="Shape 819"/>
          <p:cNvCxnSpPr/>
          <p:nvPr/>
        </p:nvCxnSpPr>
        <p:spPr>
          <a:xfrm>
            <a:off x="323850" y="4616450"/>
            <a:ext cx="8569325" cy="0"/>
          </a:xfrm>
          <a:prstGeom prst="straightConnector1">
            <a:avLst/>
          </a:prstGeom>
          <a:noFill/>
          <a:ln w="9525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</p:cxn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Shape 824"/>
          <p:cNvSpPr txBox="1"/>
          <p:nvPr/>
        </p:nvSpPr>
        <p:spPr>
          <a:xfrm>
            <a:off x="323850" y="2492375"/>
            <a:ext cx="8569325" cy="4249737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alibri"/>
              <a:buNone/>
            </a:pPr>
            <a:r>
              <a:rPr lang="en-US" sz="1800" b="0" i="0" u="none" strike="noStrike" cap="none" baseline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predicate</a:t>
            </a:r>
          </a:p>
        </p:txBody>
      </p:sp>
      <p:sp>
        <p:nvSpPr>
          <p:cNvPr id="825" name="Shape 825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FP - Method references</a:t>
            </a:r>
          </a:p>
        </p:txBody>
      </p:sp>
      <p:pic>
        <p:nvPicPr>
          <p:cNvPr id="826" name="Shape 8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827" name="Shape 827"/>
          <p:cNvSpPr txBox="1"/>
          <p:nvPr/>
        </p:nvSpPr>
        <p:spPr>
          <a:xfrm>
            <a:off x="323850" y="1846261"/>
            <a:ext cx="8135936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Apple </a:t>
            </a:r>
            <a:r>
              <a:rPr lang="en-US" sz="2000" b="0" i="0" u="none" strike="noStrike" cap="none" baseline="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isGreen</a:t>
            </a:r>
            <a:r>
              <a:rPr lang="en-US" sz="2000" b="0" i="0" u="none" strike="noStrike" cap="none" baseline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method: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 dirty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1200" b="1" i="0" u="none" strike="noStrike" cap="none" baseline="0" dirty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200" b="1" i="0" u="none" strike="noStrike" cap="none" baseline="0" dirty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public</a:t>
            </a:r>
            <a:r>
              <a:rPr lang="en-US" sz="1200" b="1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 dirty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-US" sz="1200" b="1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Apple {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 dirty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		private</a:t>
            </a:r>
            <a:r>
              <a:rPr lang="en-US" sz="1200" b="1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String </a:t>
            </a:r>
            <a:r>
              <a:rPr lang="en-US" sz="1200" b="0" i="0" u="none" strike="noStrike" cap="none" baseline="0" dirty="0">
                <a:solidFill>
                  <a:srgbClr val="0000C0"/>
                </a:solidFill>
                <a:latin typeface="Consolas"/>
                <a:ea typeface="Consolas"/>
                <a:cs typeface="Consolas"/>
                <a:sym typeface="Consolas"/>
              </a:rPr>
              <a:t>color</a:t>
            </a:r>
            <a:r>
              <a:rPr lang="en-US" sz="1200" b="0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marL="8001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 dirty="0" smtClea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 sz="1200" b="0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</a:t>
            </a:r>
            <a:r>
              <a:rPr lang="en-US" sz="1200" b="1" i="0" u="none" strike="noStrike" cap="none" baseline="0" dirty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private</a:t>
            </a:r>
            <a:r>
              <a:rPr lang="en-US" sz="1200" b="1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 dirty="0" err="1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-US" sz="1200" b="1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 dirty="0">
                <a:solidFill>
                  <a:srgbClr val="0000C0"/>
                </a:solidFill>
                <a:latin typeface="Consolas"/>
                <a:ea typeface="Consolas"/>
                <a:cs typeface="Consolas"/>
                <a:sym typeface="Consolas"/>
              </a:rPr>
              <a:t>weight</a:t>
            </a:r>
            <a:r>
              <a:rPr lang="en-US" sz="1200" b="1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 dirty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		public </a:t>
            </a:r>
            <a:r>
              <a:rPr lang="en-US" sz="1200" b="1" i="0" u="none" strike="noStrike" cap="none" baseline="0" dirty="0" err="1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boolean</a:t>
            </a:r>
            <a:r>
              <a:rPr lang="en-US" sz="1200" b="1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isGreen</a:t>
            </a:r>
            <a:r>
              <a:rPr lang="en-US" sz="1200" b="0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() {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		</a:t>
            </a:r>
            <a:r>
              <a:rPr lang="en-US" sz="1200" b="1" i="0" u="none" strike="noStrike" cap="none" baseline="0" dirty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-US" sz="1200" b="0" i="0" u="none" strike="noStrike" cap="none" baseline="0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color.equals</a:t>
            </a:r>
            <a:r>
              <a:rPr lang="en-US" sz="1200" b="0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(“green”);</a:t>
            </a:r>
          </a:p>
          <a:p>
            <a:pPr marL="8001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 dirty="0" smtClea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 sz="1200" b="1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</a:t>
            </a:r>
            <a:r>
              <a:rPr lang="en-US" sz="1200" b="0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1200" b="0" i="0" u="none" strike="noStrike" cap="none" baseline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		}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000" b="0" i="0" u="none" strike="noStrike" cap="none" baseline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1400" b="0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br>
              <a:rPr lang="en-US" sz="1400" b="0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400" b="0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List&lt;Apple&gt; </a:t>
            </a:r>
            <a:r>
              <a:rPr lang="en-US" sz="1400" b="0" i="0" u="none" strike="noStrike" cap="none" baseline="0" dirty="0" err="1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greenApples</a:t>
            </a:r>
            <a:r>
              <a:rPr lang="en-US" sz="1400" b="0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400" b="0" i="1" u="none" strike="noStrike" cap="none" baseline="0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filterApples</a:t>
            </a:r>
            <a:r>
              <a:rPr lang="en-US" sz="1400" b="0" i="1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400" b="0" i="1" u="none" strike="noStrike" cap="none" baseline="0" dirty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inventory</a:t>
            </a:r>
            <a:r>
              <a:rPr lang="en-US" sz="1400" b="0" i="1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apple::</a:t>
            </a:r>
            <a:r>
              <a:rPr lang="en-US" sz="1400" b="0" i="1" u="none" strike="noStrike" cap="none" baseline="0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isGreen</a:t>
            </a:r>
            <a:r>
              <a:rPr lang="en-US" sz="1400" b="0" i="1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);</a:t>
            </a: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2000" b="0" i="0" u="none" strike="noStrike" cap="none" baseline="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828" name="Shape 828"/>
          <p:cNvCxnSpPr/>
          <p:nvPr/>
        </p:nvCxnSpPr>
        <p:spPr>
          <a:xfrm>
            <a:off x="323850" y="4616450"/>
            <a:ext cx="8569325" cy="0"/>
          </a:xfrm>
          <a:prstGeom prst="straightConnector1">
            <a:avLst/>
          </a:prstGeom>
          <a:noFill/>
          <a:ln w="9525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829" name="Shape 829"/>
          <p:cNvSpPr txBox="1"/>
          <p:nvPr/>
        </p:nvSpPr>
        <p:spPr>
          <a:xfrm>
            <a:off x="3892550" y="5732462"/>
            <a:ext cx="4260849" cy="369886"/>
          </a:xfrm>
          <a:prstGeom prst="rect">
            <a:avLst/>
          </a:prstGeom>
          <a:noFill/>
          <a:ln w="9525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Reference to isGreen method in Apple class</a:t>
            </a:r>
          </a:p>
        </p:txBody>
      </p:sp>
      <p:cxnSp>
        <p:nvCxnSpPr>
          <p:cNvPr id="830" name="Shape 830"/>
          <p:cNvCxnSpPr/>
          <p:nvPr/>
        </p:nvCxnSpPr>
        <p:spPr>
          <a:xfrm rot="10800000">
            <a:off x="6948486" y="5229225"/>
            <a:ext cx="0" cy="503236"/>
          </a:xfrm>
          <a:prstGeom prst="straightConnector1">
            <a:avLst/>
          </a:prstGeom>
          <a:noFill/>
          <a:ln w="9525" cap="flat" cmpd="sng">
            <a:solidFill>
              <a:srgbClr val="552438"/>
            </a:solidFill>
            <a:prstDash val="solid"/>
            <a:miter/>
            <a:headEnd type="none" w="med" len="med"/>
            <a:tailEnd type="stealth" w="lg" len="lg"/>
          </a:ln>
        </p:spPr>
      </p:cxn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Shape 835"/>
          <p:cNvSpPr txBox="1"/>
          <p:nvPr/>
        </p:nvSpPr>
        <p:spPr>
          <a:xfrm>
            <a:off x="179386" y="5589587"/>
            <a:ext cx="8785225" cy="576262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6" name="Shape 836"/>
          <p:cNvSpPr txBox="1"/>
          <p:nvPr/>
        </p:nvSpPr>
        <p:spPr>
          <a:xfrm>
            <a:off x="192086" y="4005262"/>
            <a:ext cx="8785225" cy="576262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7" name="Shape 837"/>
          <p:cNvSpPr txBox="1"/>
          <p:nvPr/>
        </p:nvSpPr>
        <p:spPr>
          <a:xfrm>
            <a:off x="192086" y="2346325"/>
            <a:ext cx="8785225" cy="57785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8" name="Shape 838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FP - Method references</a:t>
            </a:r>
          </a:p>
        </p:txBody>
      </p:sp>
      <p:pic>
        <p:nvPicPr>
          <p:cNvPr id="839" name="Shape 8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840" name="Shape 840"/>
          <p:cNvSpPr txBox="1"/>
          <p:nvPr/>
        </p:nvSpPr>
        <p:spPr>
          <a:xfrm>
            <a:off x="323850" y="1700211"/>
            <a:ext cx="8135936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Reference to a static method: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12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 sz="16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Apple::isGreen </a:t>
            </a: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lang="en-US" sz="1200" b="0" i="0" u="none" strike="noStrike" cap="none" baseline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lang="en-US" sz="1200" b="0" i="0" u="none" strike="noStrike" cap="none" baseline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Reference to an instance method:	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apple::isGreen </a:t>
            </a: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lang="en-US" sz="1600" b="0" i="0" u="none" strike="noStrike" cap="none" baseline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Reference to a constructor: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b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 sz="16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Apple::new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lang="en-US" sz="1200" b="0" i="0" u="none" strike="noStrike" cap="none" baseline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Shape 845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Functional Interface</a:t>
            </a:r>
          </a:p>
        </p:txBody>
      </p:sp>
      <p:pic>
        <p:nvPicPr>
          <p:cNvPr id="846" name="Shape 8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847" name="Shape 847"/>
          <p:cNvSpPr txBox="1"/>
          <p:nvPr/>
        </p:nvSpPr>
        <p:spPr>
          <a:xfrm>
            <a:off x="323850" y="1700211"/>
            <a:ext cx="8135936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So, How does it work?</a:t>
            </a:r>
          </a:p>
          <a:p>
            <a:pPr marL="342900" marR="0" lvl="0" indent="-342900" algn="l" rtl="0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12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lang="en-US" sz="1600" b="0" i="0" u="none" strike="noStrike" cap="none" baseline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Default Methods</a:t>
            </a:r>
          </a:p>
        </p:txBody>
      </p:sp>
      <p:pic>
        <p:nvPicPr>
          <p:cNvPr id="150" name="Shape 1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Shape 151"/>
          <p:cNvSpPr txBox="1"/>
          <p:nvPr/>
        </p:nvSpPr>
        <p:spPr>
          <a:xfrm>
            <a:off x="323850" y="1846261"/>
            <a:ext cx="8135936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By using interfaces, Java allowed some sort of multiple inheritance.</a:t>
            </a: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Interfaces are just a bunch of declarations – they does not allow any implementation of a default method body.</a:t>
            </a:r>
            <a:b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16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16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16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16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1600" b="0" i="0" u="none" strike="noStrike" cap="none" baseline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Shape 852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Functional Interface</a:t>
            </a:r>
          </a:p>
        </p:txBody>
      </p:sp>
      <p:pic>
        <p:nvPicPr>
          <p:cNvPr id="853" name="Shape 85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854" name="Shape 854"/>
          <p:cNvSpPr txBox="1"/>
          <p:nvPr/>
        </p:nvSpPr>
        <p:spPr>
          <a:xfrm>
            <a:off x="323850" y="1700211"/>
            <a:ext cx="8135936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So, How does it work?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Java 8 introduces the “Functional Interface”.</a:t>
            </a:r>
          </a:p>
          <a:p>
            <a:pPr marL="342900" marR="0" lvl="0" indent="-342900" algn="l" rtl="0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This is an interface with </a:t>
            </a:r>
            <a:r>
              <a:rPr lang="en-US" sz="2000" b="0" i="0" u="sng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only one abstract method</a:t>
            </a: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</a:p>
          <a:p>
            <a:pPr marL="342900" marR="0" lvl="0" indent="-342900" algn="l" rtl="0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This is called SAM (Single Abstract Method).</a:t>
            </a:r>
          </a:p>
          <a:p>
            <a:pPr marL="342900" marR="0" lvl="0" indent="-342900" algn="l" rtl="0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12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lang="en-US" sz="1600" b="0" i="0" u="none" strike="noStrike" cap="none" baseline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Shape 859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Functional Interface</a:t>
            </a:r>
          </a:p>
        </p:txBody>
      </p:sp>
      <p:pic>
        <p:nvPicPr>
          <p:cNvPr id="860" name="Shape 86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861" name="Shape 861"/>
          <p:cNvSpPr txBox="1"/>
          <p:nvPr/>
        </p:nvSpPr>
        <p:spPr>
          <a:xfrm>
            <a:off x="323850" y="1700211"/>
            <a:ext cx="8135936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So, How does it work?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Java 8 introduces the “Functional Interface”.</a:t>
            </a:r>
          </a:p>
          <a:p>
            <a:pPr marL="342900" marR="0" lvl="0" indent="-342900" algn="l" rtl="0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This is an interface with </a:t>
            </a:r>
            <a:r>
              <a:rPr lang="en-US" sz="2000" b="0" i="0" u="sng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only one abstract method</a:t>
            </a: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</a:p>
          <a:p>
            <a:pPr marL="342900" marR="0" lvl="0" indent="-342900" algn="l" rtl="0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This is called SAM (Single Abstract Method).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The abstract method implementation is received later by lambda or by a reference to a method.</a:t>
            </a:r>
          </a:p>
          <a:p>
            <a:pPr marL="342900" marR="0" lvl="0" indent="-342900" algn="l" rtl="0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12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lang="en-US" sz="1600" b="0" i="0" u="none" strike="noStrike" cap="none" baseline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Shape 866"/>
          <p:cNvSpPr txBox="1"/>
          <p:nvPr/>
        </p:nvSpPr>
        <p:spPr>
          <a:xfrm>
            <a:off x="192086" y="2290761"/>
            <a:ext cx="8785225" cy="57785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7" name="Shape 867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Functional Interface</a:t>
            </a:r>
          </a:p>
        </p:txBody>
      </p:sp>
      <p:pic>
        <p:nvPicPr>
          <p:cNvPr id="868" name="Shape 86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869" name="Shape 869"/>
          <p:cNvSpPr txBox="1"/>
          <p:nvPr/>
        </p:nvSpPr>
        <p:spPr>
          <a:xfrm>
            <a:off x="323850" y="1700211"/>
            <a:ext cx="8135936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Java 8 introduces the annotation @</a:t>
            </a:r>
            <a:r>
              <a:rPr lang="en-US" sz="2000" b="0" i="0" u="none" strike="noStrike" cap="none" baseline="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FunctionalInterface</a:t>
            </a:r>
            <a:r>
              <a:rPr lang="en-US" sz="2000" b="0" i="0" u="none" strike="noStrike" cap="none" baseline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000" b="0" i="0" u="none" strike="noStrike" cap="none" baseline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646464"/>
              </a:buClr>
              <a:buSzPct val="25000"/>
              <a:buFont typeface="Consolas"/>
              <a:buNone/>
            </a:pPr>
            <a:r>
              <a:rPr lang="en-US" sz="1600" b="0" i="0" u="none" strike="noStrike" cap="none" baseline="0" dirty="0">
                <a:solidFill>
                  <a:srgbClr val="646464"/>
                </a:solidFill>
                <a:latin typeface="Consolas"/>
                <a:ea typeface="Consolas"/>
                <a:cs typeface="Consolas"/>
                <a:sym typeface="Consolas"/>
              </a:rPr>
              <a:t>	@</a:t>
            </a:r>
            <a:r>
              <a:rPr lang="en-US" sz="1600" b="0" i="0" u="none" strike="noStrike" cap="none" baseline="0" dirty="0" err="1">
                <a:solidFill>
                  <a:srgbClr val="646464"/>
                </a:solidFill>
                <a:latin typeface="Consolas"/>
                <a:ea typeface="Consolas"/>
                <a:cs typeface="Consolas"/>
                <a:sym typeface="Consolas"/>
              </a:rPr>
              <a:t>FunctionalInterface</a:t>
            </a:r>
            <a:endParaRPr lang="en-US" sz="1600" b="0" i="0" u="none" strike="noStrike" cap="none" baseline="0" dirty="0">
              <a:solidFill>
                <a:srgbClr val="64646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000" b="0" i="0" u="none" strike="noStrike" cap="none" baseline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This is a compile time annotation which will cause a compilation error in case of more than one abstract methods.</a:t>
            </a:r>
          </a:p>
          <a:p>
            <a:pPr marL="342900" marR="0" lvl="0" indent="-342900" algn="l" rtl="0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12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1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 sz="1600" b="0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1600" b="0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lang="en-US" sz="1600" b="0" i="0" u="none" strike="noStrike" cap="none" baseline="0"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 baseline="0"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Shape 874"/>
          <p:cNvSpPr txBox="1"/>
          <p:nvPr/>
        </p:nvSpPr>
        <p:spPr>
          <a:xfrm>
            <a:off x="192086" y="2290761"/>
            <a:ext cx="8785225" cy="57785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5" name="Shape 875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Functional Interface</a:t>
            </a:r>
          </a:p>
        </p:txBody>
      </p:sp>
      <p:pic>
        <p:nvPicPr>
          <p:cNvPr id="876" name="Shape 87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877" name="Shape 877"/>
          <p:cNvSpPr txBox="1"/>
          <p:nvPr/>
        </p:nvSpPr>
        <p:spPr>
          <a:xfrm>
            <a:off x="323850" y="1700211"/>
            <a:ext cx="8135936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Java 8 introduces the annotation @FunctionalInterface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646464"/>
              </a:buClr>
              <a:buSzPct val="25000"/>
              <a:buFont typeface="Consolas"/>
              <a:buNone/>
            </a:pPr>
            <a:r>
              <a:rPr lang="en-US" sz="1600" b="0" i="0" u="none" strike="noStrike" cap="none" baseline="0">
                <a:solidFill>
                  <a:srgbClr val="646464"/>
                </a:solidFill>
                <a:latin typeface="Consolas"/>
                <a:ea typeface="Consolas"/>
                <a:cs typeface="Consolas"/>
                <a:sym typeface="Consolas"/>
              </a:rPr>
              <a:t>	@FunctionalInterface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This is a compile time annotation which will cause a compilation error in case of more than one abstract methods.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 functional interface can have more than one method as long as only one is abstract (others can have default implementations). </a:t>
            </a:r>
          </a:p>
          <a:p>
            <a:pPr marL="342900" marR="0" lvl="0" indent="-342900" algn="l" rtl="0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12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lang="en-US" sz="1600" b="0" i="0" u="none" strike="noStrike" cap="none" baseline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Shape 882"/>
          <p:cNvSpPr txBox="1"/>
          <p:nvPr/>
        </p:nvSpPr>
        <p:spPr>
          <a:xfrm>
            <a:off x="192086" y="2290761"/>
            <a:ext cx="8785225" cy="4017961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3" name="Shape 883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Functional Interface</a:t>
            </a:r>
          </a:p>
        </p:txBody>
      </p:sp>
      <p:pic>
        <p:nvPicPr>
          <p:cNvPr id="884" name="Shape 88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885" name="Shape 885"/>
          <p:cNvSpPr txBox="1"/>
          <p:nvPr/>
        </p:nvSpPr>
        <p:spPr>
          <a:xfrm>
            <a:off x="323850" y="1700211"/>
            <a:ext cx="8135936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Predicate is a functional interface</a:t>
            </a:r>
          </a:p>
          <a:p>
            <a:pPr marL="342900" marR="0" lvl="0" indent="-2413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600" b="0" i="0" u="none" strike="noStrike" cap="none" baseline="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646464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 dirty="0">
                <a:solidFill>
                  <a:srgbClr val="646464"/>
                </a:solidFill>
                <a:latin typeface="Consolas"/>
                <a:ea typeface="Consolas"/>
                <a:cs typeface="Consolas"/>
                <a:sym typeface="Consolas"/>
              </a:rPr>
              <a:t>	@</a:t>
            </a:r>
            <a:r>
              <a:rPr lang="en-US" sz="1200" b="0" i="0" u="none" strike="noStrike" cap="none" baseline="0" dirty="0" err="1">
                <a:solidFill>
                  <a:srgbClr val="646464"/>
                </a:solidFill>
                <a:latin typeface="Consolas"/>
                <a:ea typeface="Consolas"/>
                <a:cs typeface="Consolas"/>
                <a:sym typeface="Consolas"/>
              </a:rPr>
              <a:t>FunctionalInterface</a:t>
            </a:r>
            <a:endParaRPr lang="en-US" sz="1200" b="0" i="0" u="none" strike="noStrike" cap="none" baseline="0" dirty="0">
              <a:solidFill>
                <a:srgbClr val="64646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 dirty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public</a:t>
            </a:r>
            <a:r>
              <a:rPr lang="en-US" sz="1200" b="1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 dirty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interface</a:t>
            </a:r>
            <a:r>
              <a:rPr lang="en-US" sz="1200" b="1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Predicate&lt;T&gt; {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 dirty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	</a:t>
            </a:r>
            <a:r>
              <a:rPr lang="en-US" sz="1200" b="1" i="0" u="none" strike="noStrike" cap="none" baseline="0" dirty="0" err="1" smtClean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boolean</a:t>
            </a:r>
            <a:r>
              <a:rPr lang="en-US" sz="1200" b="1" i="0" u="none" strike="noStrike" cap="none" baseline="0" dirty="0" smtClea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test(T </a:t>
            </a:r>
            <a:r>
              <a:rPr lang="en-US" sz="1200" b="0" i="0" u="none" strike="noStrike" cap="none" baseline="0" dirty="0" err="1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t</a:t>
            </a:r>
            <a:r>
              <a:rPr lang="en-US" sz="1200" b="0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</a:p>
          <a:p>
            <a:pPr marL="8001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 dirty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	default</a:t>
            </a:r>
            <a:r>
              <a:rPr lang="en-US" sz="1200" b="1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Predicate&lt;T&gt; negate() { 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 dirty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		</a:t>
            </a:r>
            <a:r>
              <a:rPr lang="en-US" sz="1200" b="1" i="0" u="none" strike="noStrike" cap="none" baseline="0" dirty="0" smtClean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US" sz="1200" b="1" i="0" u="none" strike="noStrike" cap="none" baseline="0" dirty="0" smtClea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200" b="0" i="0" u="none" strike="noStrike" cap="none" baseline="0" dirty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t</a:t>
            </a:r>
            <a:r>
              <a:rPr lang="en-US" sz="1200" b="0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-&gt; !test(</a:t>
            </a:r>
            <a:r>
              <a:rPr lang="en-US" sz="1200" b="0" i="0" u="none" strike="noStrike" cap="none" baseline="0" dirty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t</a:t>
            </a:r>
            <a:r>
              <a:rPr lang="en-US" sz="1200" b="0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marL="8001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}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 dirty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	</a:t>
            </a:r>
            <a:r>
              <a:rPr lang="en-US" sz="1200" b="1" i="0" u="none" strike="noStrike" cap="none" baseline="0" dirty="0" smtClean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default</a:t>
            </a:r>
            <a:r>
              <a:rPr lang="en-US" sz="1200" b="1" i="0" u="none" strike="noStrike" cap="none" baseline="0" dirty="0" smtClea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Predicate&lt;T&gt; or(Predicate&lt;?</a:t>
            </a:r>
            <a:r>
              <a:rPr lang="en-US" sz="1200" b="1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 dirty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super</a:t>
            </a:r>
            <a:r>
              <a:rPr lang="en-US" sz="1200" b="1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T&gt; </a:t>
            </a:r>
            <a:r>
              <a:rPr lang="en-US" sz="1200" b="0" i="0" u="none" strike="noStrike" cap="none" baseline="0" dirty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other</a:t>
            </a:r>
            <a:r>
              <a:rPr lang="en-US" sz="1200" b="0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marL="8001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	</a:t>
            </a:r>
            <a:r>
              <a:rPr lang="en-US" sz="1200" b="1" i="0" u="none" strike="noStrike" cap="none" baseline="0" dirty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US" sz="1200" b="0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-US" sz="1200" b="0" i="0" u="none" strike="noStrike" cap="none" baseline="0" dirty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t</a:t>
            </a:r>
            <a:r>
              <a:rPr lang="en-US" sz="1200" b="0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-&gt; test(</a:t>
            </a:r>
            <a:r>
              <a:rPr lang="en-US" sz="1200" b="0" i="0" u="none" strike="noStrike" cap="none" baseline="0" dirty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t</a:t>
            </a:r>
            <a:r>
              <a:rPr lang="en-US" sz="1200" b="0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-US" sz="1200" dirty="0">
                <a:latin typeface="Consolas"/>
                <a:ea typeface="Consolas"/>
                <a:cs typeface="Consolas"/>
                <a:sym typeface="Consolas"/>
              </a:rPr>
              <a:t>||</a:t>
            </a:r>
            <a:r>
              <a:rPr lang="en-US" sz="1200" b="0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 dirty="0" err="1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other</a:t>
            </a:r>
            <a:r>
              <a:rPr lang="en-US" sz="1200" b="0" i="0" u="none" strike="noStrike" cap="none" baseline="0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.test</a:t>
            </a:r>
            <a:r>
              <a:rPr lang="en-US" sz="1200" b="0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200" b="0" i="0" u="none" strike="noStrike" cap="none" baseline="0" dirty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t</a:t>
            </a:r>
            <a:r>
              <a:rPr lang="en-US" sz="1200" b="0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marL="8001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}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</a:p>
          <a:p>
            <a:pPr marL="8001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 dirty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	default</a:t>
            </a:r>
            <a:r>
              <a:rPr lang="en-US" sz="1200" b="1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Predicate&lt;T&gt; and(Predicate&lt;? </a:t>
            </a:r>
            <a:r>
              <a:rPr lang="en-US" sz="1200" b="0" i="0" u="none" strike="noStrike" cap="none" baseline="0" dirty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super</a:t>
            </a:r>
            <a:r>
              <a:rPr lang="en-US" sz="1200" b="0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T&gt; </a:t>
            </a:r>
            <a:r>
              <a:rPr lang="en-US" sz="1200" b="0" i="0" u="none" strike="noStrike" cap="none" baseline="0" dirty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other</a:t>
            </a:r>
            <a:r>
              <a:rPr lang="en-US" sz="1200" b="0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){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 dirty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		</a:t>
            </a:r>
            <a:r>
              <a:rPr lang="en-US" sz="1200" b="1" i="0" u="none" strike="noStrike" cap="none" baseline="0" dirty="0" smtClean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US" sz="1200" b="1" i="0" u="none" strike="noStrike" cap="none" baseline="0" dirty="0" smtClea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200" b="0" i="0" u="none" strike="noStrike" cap="none" baseline="0" dirty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t</a:t>
            </a:r>
            <a:r>
              <a:rPr lang="en-US" sz="1200" b="0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-&gt; test(</a:t>
            </a:r>
            <a:r>
              <a:rPr lang="en-US" sz="1200" b="0" i="0" u="none" strike="noStrike" cap="none" baseline="0" dirty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t</a:t>
            </a:r>
            <a:r>
              <a:rPr lang="en-US" sz="1200" b="0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&amp;&amp; </a:t>
            </a:r>
            <a:r>
              <a:rPr lang="en-US" sz="1200" b="0" i="0" u="none" strike="noStrike" cap="none" baseline="0" dirty="0" err="1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other</a:t>
            </a:r>
            <a:r>
              <a:rPr lang="en-US" sz="1200" b="0" i="0" u="none" strike="noStrike" cap="none" baseline="0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.test</a:t>
            </a:r>
            <a:r>
              <a:rPr lang="en-US" sz="1200" b="0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200" b="0" i="0" u="none" strike="noStrike" cap="none" baseline="0" dirty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t</a:t>
            </a:r>
            <a:r>
              <a:rPr lang="en-US" sz="1200" b="0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marL="8001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}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}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000" b="0" i="0" u="none" strike="noStrike" cap="none" baseline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12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1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 sz="1600" b="0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1600" b="0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lang="en-US" sz="1600" b="0" i="0" u="none" strike="noStrike" cap="none" baseline="0"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 baseline="0"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Shape 890"/>
          <p:cNvSpPr txBox="1"/>
          <p:nvPr/>
        </p:nvSpPr>
        <p:spPr>
          <a:xfrm>
            <a:off x="192086" y="2290761"/>
            <a:ext cx="8785225" cy="4017961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1" name="Shape 891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Functional Interface</a:t>
            </a:r>
          </a:p>
        </p:txBody>
      </p:sp>
      <p:pic>
        <p:nvPicPr>
          <p:cNvPr id="892" name="Shape 89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893" name="Shape 893"/>
          <p:cNvSpPr txBox="1"/>
          <p:nvPr/>
        </p:nvSpPr>
        <p:spPr>
          <a:xfrm>
            <a:off x="323850" y="1700211"/>
            <a:ext cx="8135936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Predicate is a functional interface</a:t>
            </a:r>
          </a:p>
          <a:p>
            <a:pPr marL="342900" marR="0" lvl="0" indent="-2413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600" b="0" i="0" u="none" strike="noStrike" cap="none" baseline="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646464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 dirty="0">
                <a:solidFill>
                  <a:srgbClr val="646464"/>
                </a:solidFill>
                <a:latin typeface="Consolas"/>
                <a:ea typeface="Consolas"/>
                <a:cs typeface="Consolas"/>
                <a:sym typeface="Consolas"/>
              </a:rPr>
              <a:t>	@</a:t>
            </a:r>
            <a:r>
              <a:rPr lang="en-US" sz="1200" b="0" i="0" u="none" strike="noStrike" cap="none" baseline="0" dirty="0" err="1">
                <a:solidFill>
                  <a:srgbClr val="646464"/>
                </a:solidFill>
                <a:latin typeface="Consolas"/>
                <a:ea typeface="Consolas"/>
                <a:cs typeface="Consolas"/>
                <a:sym typeface="Consolas"/>
              </a:rPr>
              <a:t>FunctionalInterface</a:t>
            </a:r>
            <a:endParaRPr lang="en-US" sz="1200" b="0" i="0" u="none" strike="noStrike" cap="none" baseline="0" dirty="0">
              <a:solidFill>
                <a:srgbClr val="64646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 dirty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public</a:t>
            </a:r>
            <a:r>
              <a:rPr lang="en-US" sz="1200" b="1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 dirty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interface</a:t>
            </a:r>
            <a:r>
              <a:rPr lang="en-US" sz="1200" b="1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Predicate&lt;T&gt; {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 dirty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	</a:t>
            </a:r>
            <a:r>
              <a:rPr lang="en-US" sz="1200" b="1" i="0" u="none" strike="noStrike" cap="none" baseline="0" dirty="0" err="1" smtClean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boolean</a:t>
            </a:r>
            <a:r>
              <a:rPr lang="en-US" sz="1200" b="1" i="0" u="none" strike="noStrike" cap="none" baseline="0" dirty="0" smtClea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test(T </a:t>
            </a:r>
            <a:r>
              <a:rPr lang="en-US" sz="1200" b="0" i="0" u="none" strike="noStrike" cap="none" baseline="0" dirty="0" err="1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t</a:t>
            </a:r>
            <a:r>
              <a:rPr lang="en-US" sz="1200" b="0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</a:p>
          <a:p>
            <a:pPr marL="8001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 dirty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	default</a:t>
            </a:r>
            <a:r>
              <a:rPr lang="en-US" sz="1200" b="1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Predicate&lt;T&gt; negate() { </a:t>
            </a:r>
          </a:p>
          <a:p>
            <a:pPr marL="8001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 dirty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		return</a:t>
            </a:r>
            <a:r>
              <a:rPr lang="en-US" sz="1200" b="1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200" b="0" i="0" u="none" strike="noStrike" cap="none" baseline="0" dirty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t</a:t>
            </a:r>
            <a:r>
              <a:rPr lang="en-US" sz="1200" b="0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-&gt; !test(</a:t>
            </a:r>
            <a:r>
              <a:rPr lang="en-US" sz="1200" b="0" i="0" u="none" strike="noStrike" cap="none" baseline="0" dirty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t</a:t>
            </a:r>
            <a:r>
              <a:rPr lang="en-US" sz="1200" b="0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marL="8001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}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8001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 dirty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	default</a:t>
            </a:r>
            <a:r>
              <a:rPr lang="en-US" sz="1200" b="1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Predicate&lt;T&gt; or(Predicate&lt;?</a:t>
            </a:r>
            <a:r>
              <a:rPr lang="en-US" sz="1200" b="1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 dirty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super</a:t>
            </a:r>
            <a:r>
              <a:rPr lang="en-US" sz="1200" b="1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T&gt; </a:t>
            </a:r>
            <a:r>
              <a:rPr lang="en-US" sz="1200" b="0" i="0" u="none" strike="noStrike" cap="none" baseline="0" dirty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other</a:t>
            </a:r>
            <a:r>
              <a:rPr lang="en-US" sz="1200" b="0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marL="8001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	</a:t>
            </a:r>
            <a:r>
              <a:rPr lang="en-US" sz="1200" b="1" i="0" u="none" strike="noStrike" cap="none" baseline="0" dirty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US" sz="1200" b="0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-US" sz="1200" b="0" i="0" u="none" strike="noStrike" cap="none" baseline="0" dirty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t</a:t>
            </a:r>
            <a:r>
              <a:rPr lang="en-US" sz="1200" b="0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-&gt; test(</a:t>
            </a:r>
            <a:r>
              <a:rPr lang="en-US" sz="1200" b="0" i="0" u="none" strike="noStrike" cap="none" baseline="0" dirty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t</a:t>
            </a:r>
            <a:r>
              <a:rPr lang="en-US" sz="1200" b="0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&amp;&amp; </a:t>
            </a:r>
            <a:r>
              <a:rPr lang="en-US" sz="1200" b="0" i="0" u="none" strike="noStrike" cap="none" baseline="0" dirty="0" err="1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other</a:t>
            </a:r>
            <a:r>
              <a:rPr lang="en-US" sz="1200" b="0" i="0" u="none" strike="noStrike" cap="none" baseline="0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.test</a:t>
            </a:r>
            <a:r>
              <a:rPr lang="en-US" sz="1200" b="0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200" b="0" i="0" u="none" strike="noStrike" cap="none" baseline="0" dirty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t</a:t>
            </a:r>
            <a:r>
              <a:rPr lang="en-US" sz="1200" b="0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marL="8001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}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 dirty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	</a:t>
            </a:r>
            <a:r>
              <a:rPr lang="en-US" sz="1200" b="1" i="0" u="none" strike="noStrike" cap="none" baseline="0" dirty="0" smtClean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default</a:t>
            </a:r>
            <a:r>
              <a:rPr lang="en-US" sz="1200" b="1" i="0" u="none" strike="noStrike" cap="none" baseline="0" dirty="0" smtClea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Predicate&lt;T&gt; and(Predicate&lt;? </a:t>
            </a:r>
            <a:r>
              <a:rPr lang="en-US" sz="1200" b="0" i="0" u="none" strike="noStrike" cap="none" baseline="0" dirty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super</a:t>
            </a:r>
            <a:r>
              <a:rPr lang="en-US" sz="1200" b="0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T&gt; </a:t>
            </a:r>
            <a:r>
              <a:rPr lang="en-US" sz="1200" b="0" i="0" u="none" strike="noStrike" cap="none" baseline="0" dirty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other</a:t>
            </a:r>
            <a:r>
              <a:rPr lang="en-US" sz="1200" b="0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){</a:t>
            </a:r>
          </a:p>
          <a:p>
            <a:pPr marL="8001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 dirty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		return</a:t>
            </a:r>
            <a:r>
              <a:rPr lang="en-US" sz="1200" b="1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200" b="0" i="0" u="none" strike="noStrike" cap="none" baseline="0" dirty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t</a:t>
            </a:r>
            <a:r>
              <a:rPr lang="en-US" sz="1200" b="0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-&gt; test(</a:t>
            </a:r>
            <a:r>
              <a:rPr lang="en-US" sz="1200" b="0" i="0" u="none" strike="noStrike" cap="none" baseline="0" dirty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t</a:t>
            </a:r>
            <a:r>
              <a:rPr lang="en-US" sz="1200" b="0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&amp;&amp; </a:t>
            </a:r>
            <a:r>
              <a:rPr lang="en-US" sz="1200" b="0" i="0" u="none" strike="noStrike" cap="none" baseline="0" dirty="0" err="1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other</a:t>
            </a:r>
            <a:r>
              <a:rPr lang="en-US" sz="1200" b="0" i="0" u="none" strike="noStrike" cap="none" baseline="0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.test</a:t>
            </a:r>
            <a:r>
              <a:rPr lang="en-US" sz="1200" b="0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200" b="0" i="0" u="none" strike="noStrike" cap="none" baseline="0" dirty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t</a:t>
            </a:r>
            <a:r>
              <a:rPr lang="en-US" sz="1200" b="0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marL="8001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}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}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000" b="0" i="0" u="none" strike="noStrike" cap="none" baseline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12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1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 sz="1600" b="0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1600" b="0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lang="en-US" sz="1600" b="0" i="0" u="none" strike="noStrike" cap="none" baseline="0"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 baseline="0"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94" name="Shape 894"/>
          <p:cNvSpPr txBox="1"/>
          <p:nvPr/>
        </p:nvSpPr>
        <p:spPr>
          <a:xfrm>
            <a:off x="5292725" y="2625725"/>
            <a:ext cx="2379661" cy="369886"/>
          </a:xfrm>
          <a:prstGeom prst="rect">
            <a:avLst/>
          </a:prstGeom>
          <a:noFill/>
          <a:ln w="9525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Single Abstract Method</a:t>
            </a:r>
          </a:p>
        </p:txBody>
      </p:sp>
      <p:cxnSp>
        <p:nvCxnSpPr>
          <p:cNvPr id="895" name="Shape 895"/>
          <p:cNvCxnSpPr/>
          <p:nvPr/>
        </p:nvCxnSpPr>
        <p:spPr>
          <a:xfrm flipH="1">
            <a:off x="2944025" y="2811461"/>
            <a:ext cx="2348699" cy="235500"/>
          </a:xfrm>
          <a:prstGeom prst="straightConnector1">
            <a:avLst/>
          </a:prstGeom>
          <a:noFill/>
          <a:ln w="9525" cap="flat" cmpd="sng">
            <a:solidFill>
              <a:srgbClr val="552438"/>
            </a:solidFill>
            <a:prstDash val="solid"/>
            <a:miter/>
            <a:headEnd type="none" w="med" len="med"/>
            <a:tailEnd type="stealth" w="lg" len="lg"/>
          </a:ln>
        </p:spPr>
      </p:cxn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Shape 900"/>
          <p:cNvSpPr txBox="1"/>
          <p:nvPr/>
        </p:nvSpPr>
        <p:spPr>
          <a:xfrm>
            <a:off x="192086" y="2290761"/>
            <a:ext cx="8785225" cy="4017961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1" name="Shape 901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Functional Interface</a:t>
            </a:r>
          </a:p>
        </p:txBody>
      </p:sp>
      <p:pic>
        <p:nvPicPr>
          <p:cNvPr id="902" name="Shape 90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903" name="Shape 903"/>
          <p:cNvSpPr txBox="1"/>
          <p:nvPr/>
        </p:nvSpPr>
        <p:spPr>
          <a:xfrm>
            <a:off x="323850" y="1700211"/>
            <a:ext cx="8135936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In fact, these are functional interfaces too: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7F0055"/>
              </a:buClr>
              <a:buSzPct val="100000"/>
              <a:buFont typeface="Arial"/>
              <a:buChar char="•"/>
            </a:pPr>
            <a:r>
              <a:rPr lang="en-US" sz="16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interface</a:t>
            </a:r>
            <a:r>
              <a:rPr lang="en-US" sz="16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Comparator&lt;T&gt; { </a:t>
            </a:r>
            <a:r>
              <a:rPr lang="en-US" sz="16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boolean</a:t>
            </a: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compare(T </a:t>
            </a:r>
            <a:r>
              <a:rPr lang="en-US" sz="16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T </a:t>
            </a:r>
            <a:r>
              <a:rPr lang="en-US" sz="16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y</a:t>
            </a: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); } </a:t>
            </a:r>
            <a:b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6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-US" sz="16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 b="0" i="1" u="none" strike="noStrike" cap="none" baseline="0">
                <a:solidFill>
                  <a:srgbClr val="0000C0"/>
                </a:solidFill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-US" sz="16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US" sz="1600" b="1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 b="1" i="1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-US" sz="1600" b="1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 b="0" i="1" u="none" strike="noStrike" cap="none" baseline="0">
                <a:solidFill>
                  <a:srgbClr val="0000C0"/>
                </a:solidFill>
                <a:latin typeface="Consolas"/>
                <a:ea typeface="Consolas"/>
                <a:cs typeface="Consolas"/>
                <a:sym typeface="Consolas"/>
              </a:rPr>
              <a:t>y</a:t>
            </a:r>
            <a:r>
              <a:rPr lang="en-US" sz="16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→  x - y ;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onsolas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1600" b="0" i="0" u="none" strike="noStrike" cap="none" baseline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lang="en-US"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7F0055"/>
              </a:buClr>
              <a:buSzPct val="100000"/>
              <a:buFont typeface="Arial"/>
              <a:buChar char="•"/>
            </a:pPr>
            <a:r>
              <a:rPr lang="en-US" sz="16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interface</a:t>
            </a:r>
            <a:r>
              <a:rPr lang="en-US" sz="16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FileFilter {</a:t>
            </a:r>
            <a:r>
              <a:rPr lang="en-US" sz="16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boolean</a:t>
            </a:r>
            <a:r>
              <a:rPr lang="en-US" sz="16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accept(File </a:t>
            </a:r>
            <a:r>
              <a:rPr lang="en-US" sz="16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); } </a:t>
            </a:r>
            <a:b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f → f.isDirectory()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onsolas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1600" b="0" i="0" u="none" strike="noStrike" cap="none" baseline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lang="en-US"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7F0055"/>
              </a:buClr>
              <a:buSzPct val="100000"/>
              <a:buFont typeface="Arial"/>
              <a:buChar char="•"/>
            </a:pPr>
            <a:r>
              <a:rPr lang="en-US" sz="16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interface</a:t>
            </a:r>
            <a:r>
              <a:rPr lang="en-US" sz="16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Runnable { </a:t>
            </a:r>
            <a:r>
              <a:rPr lang="en-US" sz="16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-US" sz="16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run(); }  </a:t>
            </a:r>
            <a:b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() → someCode();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onsolas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1600" b="0" i="0" u="none" strike="noStrike" cap="none" baseline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lang="en-US"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7F0055"/>
              </a:buClr>
              <a:buSzPct val="100000"/>
              <a:buFont typeface="Arial"/>
              <a:buChar char="•"/>
            </a:pPr>
            <a:r>
              <a:rPr lang="en-US" sz="16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interface</a:t>
            </a:r>
            <a:r>
              <a:rPr lang="en-US" sz="16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ActionListener{ </a:t>
            </a:r>
            <a:r>
              <a:rPr lang="en-US" sz="16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-US" sz="16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actionPerformed(ActionEvent </a:t>
            </a:r>
            <a:r>
              <a:rPr lang="en-US" sz="16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ae</a:t>
            </a: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); } </a:t>
            </a:r>
            <a:b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ae -&gt; log.debug(“Got it!”);</a:t>
            </a:r>
          </a:p>
          <a:p>
            <a:pPr marL="342900" marR="0" lvl="0" indent="-2413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2413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Shape 908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Functional Interface</a:t>
            </a:r>
          </a:p>
        </p:txBody>
      </p:sp>
      <p:pic>
        <p:nvPicPr>
          <p:cNvPr id="909" name="Shape 90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910" name="Shape 910"/>
          <p:cNvSpPr txBox="1"/>
          <p:nvPr/>
        </p:nvSpPr>
        <p:spPr>
          <a:xfrm>
            <a:off x="323850" y="1628775"/>
            <a:ext cx="8496299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Java 8 presents these new functional interfaces: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1" i="0" u="sng" strike="noStrike" cap="none" baseline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Predicate&lt;T&gt;:</a:t>
            </a:r>
            <a:r>
              <a:rPr lang="en-US" sz="2000" b="1" i="0" u="none" strike="noStrike" cap="none" baseline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	</a:t>
            </a:r>
            <a:r>
              <a:rPr lang="en-US" sz="2000" b="1" i="0" u="none" strike="noStrike" cap="none" baseline="0" dirty="0" smtClean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	</a:t>
            </a:r>
            <a:r>
              <a:rPr lang="en-US" sz="2000" b="1" i="0" u="none" strike="noStrike" cap="none" baseline="0" dirty="0" err="1" smtClean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boolean</a:t>
            </a:r>
            <a:r>
              <a:rPr lang="en-US" sz="2000" b="1" i="0" u="none" strike="noStrike" cap="none" baseline="0" dirty="0" smtClean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000" b="1" i="0" u="none" strike="noStrike" cap="none" baseline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test(T </a:t>
            </a:r>
            <a:r>
              <a:rPr lang="en-US" sz="2000" b="1" i="0" u="none" strike="noStrike" cap="none" baseline="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</a:t>
            </a:r>
            <a:r>
              <a:rPr lang="en-US" sz="2000" b="1" i="0" u="none" strike="noStrike" cap="none" baseline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);</a:t>
            </a:r>
            <a:br>
              <a:rPr lang="en-US" sz="2000" b="1" i="0" u="none" strike="noStrike" cap="none" baseline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	</a:t>
            </a:r>
            <a:r>
              <a:rPr lang="en-US" sz="2000" b="0" i="0" u="none" strike="noStrike" cap="none" baseline="0" dirty="0" smtClean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Determine </a:t>
            </a:r>
            <a:r>
              <a:rPr lang="en-US" sz="2000" b="0" i="0" u="none" strike="noStrike" cap="none" baseline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if the input of type T matches some criteria</a:t>
            </a:r>
            <a:br>
              <a:rPr lang="en-US" sz="2000" b="0" i="0" u="none" strike="noStrike" cap="none" baseline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1" i="0" u="sng" strike="noStrike" cap="none" baseline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Consumer&lt;T&gt;:</a:t>
            </a:r>
            <a:r>
              <a:rPr lang="en-US" sz="2000" b="0" i="0" u="none" strike="noStrike" cap="none" baseline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	</a:t>
            </a:r>
            <a:r>
              <a:rPr lang="en-US" sz="2000" b="1" i="0" u="none" strike="noStrike" cap="none" baseline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void accept(T </a:t>
            </a:r>
            <a:r>
              <a:rPr lang="en-US" sz="2000" b="1" i="0" u="none" strike="noStrike" cap="none" baseline="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</a:t>
            </a:r>
            <a:r>
              <a:rPr lang="en-US" sz="2000" b="1" i="0" u="none" strike="noStrike" cap="none" baseline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);</a:t>
            </a:r>
            <a:r>
              <a:rPr lang="en-US" sz="2000" b="0" i="0" u="none" strike="noStrike" cap="none" baseline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000" b="0" i="0" u="none" strike="noStrike" cap="none" baseline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	</a:t>
            </a:r>
            <a:r>
              <a:rPr lang="en-US" sz="2000" b="0" i="0" u="none" strike="noStrike" cap="none" baseline="0" dirty="0" smtClean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Accept </a:t>
            </a:r>
            <a:r>
              <a:rPr lang="en-US" sz="2000" b="0" i="0" u="none" strike="noStrike" cap="none" baseline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 single input argument of type T (return nothing)</a:t>
            </a:r>
            <a:br>
              <a:rPr lang="en-US" sz="2000" b="0" i="0" u="none" strike="noStrike" cap="none" baseline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1" i="0" u="sng" strike="noStrike" cap="none" baseline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Supplier&lt;T&gt;:</a:t>
            </a:r>
            <a:r>
              <a:rPr lang="en-US" sz="2000" b="0" i="0" u="sng" strike="noStrike" cap="none" baseline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	</a:t>
            </a:r>
            <a:r>
              <a:rPr lang="en-US" sz="2000" b="0" i="0" u="none" strike="noStrike" cap="none" baseline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	</a:t>
            </a:r>
            <a:r>
              <a:rPr lang="en-US" sz="2000" b="1" i="0" u="none" strike="noStrike" cap="none" baseline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 get();</a:t>
            </a:r>
            <a:r>
              <a:rPr lang="en-US" sz="2000" b="0" i="0" u="none" strike="noStrike" cap="none" baseline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000" b="0" i="0" u="none" strike="noStrike" cap="none" baseline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	</a:t>
            </a:r>
            <a:r>
              <a:rPr lang="en-US" sz="2000" b="0" i="0" u="none" strike="noStrike" cap="none" baseline="0" dirty="0" smtClean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 </a:t>
            </a:r>
            <a:r>
              <a:rPr lang="en-US" sz="2000" b="0" i="0" u="none" strike="noStrike" cap="none" baseline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factory that return a new instance or a pre-created one</a:t>
            </a:r>
            <a:br>
              <a:rPr lang="en-US" sz="2000" b="0" i="0" u="none" strike="noStrike" cap="none" baseline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1" i="0" u="sng" strike="noStrike" cap="none" baseline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Function&lt;T, R&gt;</a:t>
            </a:r>
            <a:r>
              <a:rPr lang="en-US" sz="2000" b="1" i="0" u="none" strike="noStrike" cap="none" baseline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	R apply(T </a:t>
            </a:r>
            <a:r>
              <a:rPr lang="en-US" sz="2000" b="1" i="0" u="none" strike="noStrike" cap="none" baseline="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</a:t>
            </a:r>
            <a:r>
              <a:rPr lang="en-US" sz="2000" b="1" i="0" u="none" strike="noStrike" cap="none" baseline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);</a:t>
            </a:r>
            <a:br>
              <a:rPr lang="en-US" sz="2000" b="1" i="0" u="none" strike="noStrike" cap="none" baseline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	</a:t>
            </a:r>
            <a:r>
              <a:rPr lang="en-US" sz="2000" b="0" i="0" u="none" strike="noStrike" cap="none" baseline="0" dirty="0" smtClean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Apply </a:t>
            </a:r>
            <a:r>
              <a:rPr lang="en-US" sz="2000" b="0" i="0" u="none" strike="noStrike" cap="none" baseline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 function to the input type T, generating a result </a:t>
            </a:r>
            <a:r>
              <a:rPr lang="en-US" sz="2000" b="0" i="0" u="none" strike="noStrike" cap="none" baseline="0" dirty="0" smtClean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of </a:t>
            </a:r>
            <a:r>
              <a:rPr lang="en-US" sz="2000" b="0" i="0" u="none" strike="noStrike" cap="none" baseline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type R</a:t>
            </a:r>
            <a:br>
              <a:rPr lang="en-US" sz="2000" b="0" i="0" u="none" strike="noStrike" cap="none" baseline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1270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000" b="0" i="0" u="none" strike="noStrike" cap="none" baseline="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	</a:t>
            </a: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600" b="0" i="0" u="none" strike="noStrike" cap="none" baseline="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101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600" b="0" i="0" u="none" strike="noStrike" cap="none" baseline="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baseline="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Shape 908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 dirty="0" smtClean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Summary</a:t>
            </a:r>
            <a:endParaRPr lang="en-US" sz="4000" b="0" i="0" u="none" strike="noStrike" cap="none" baseline="0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909" name="Shape 90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910" name="Shape 910"/>
          <p:cNvSpPr txBox="1"/>
          <p:nvPr/>
        </p:nvSpPr>
        <p:spPr>
          <a:xfrm>
            <a:off x="228600" y="1600200"/>
            <a:ext cx="8915400" cy="5257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buClr>
                <a:srgbClr val="000000"/>
              </a:buClr>
              <a:buSzPct val="25000"/>
            </a:pPr>
            <a:r>
              <a:rPr lang="en-US" sz="1000" dirty="0" smtClean="0"/>
              <a:t>List&lt;Integer&gt; values = </a:t>
            </a:r>
            <a:r>
              <a:rPr lang="en-US" sz="1000" dirty="0" err="1" smtClean="0"/>
              <a:t>Arrays.</a:t>
            </a:r>
            <a:r>
              <a:rPr lang="en-US" sz="1000" i="1" dirty="0" err="1" smtClean="0"/>
              <a:t>asList</a:t>
            </a:r>
            <a:r>
              <a:rPr lang="en-US" sz="1000" dirty="0" smtClean="0"/>
              <a:t>(1,2,3,4,5,6);</a:t>
            </a:r>
            <a:br>
              <a:rPr lang="en-US" sz="1000" dirty="0" smtClean="0"/>
            </a:br>
            <a:r>
              <a:rPr lang="en-US" sz="1000" dirty="0" smtClean="0"/>
              <a:t/>
            </a:r>
            <a:br>
              <a:rPr lang="en-US" sz="1000" dirty="0" smtClean="0"/>
            </a:br>
            <a:r>
              <a:rPr lang="en-US" sz="1000" i="1" dirty="0" smtClean="0"/>
              <a:t>//version </a:t>
            </a:r>
            <a:r>
              <a:rPr lang="en-US" sz="1000" i="1" dirty="0" smtClean="0"/>
              <a:t>1 - loop</a:t>
            </a:r>
            <a:r>
              <a:rPr lang="en-US" sz="1000" i="1" dirty="0" smtClean="0"/>
              <a:t/>
            </a:r>
            <a:br>
              <a:rPr lang="en-US" sz="1000" i="1" dirty="0" smtClean="0"/>
            </a:br>
            <a:r>
              <a:rPr lang="en-US" sz="1000" dirty="0" smtClean="0"/>
              <a:t>for (</a:t>
            </a:r>
            <a:r>
              <a:rPr lang="en-US" sz="1000" dirty="0" err="1" smtClean="0"/>
              <a:t>int</a:t>
            </a:r>
            <a:r>
              <a:rPr lang="en-US" sz="1000" dirty="0" smtClean="0"/>
              <a:t> </a:t>
            </a:r>
            <a:r>
              <a:rPr lang="en-US" sz="1000" dirty="0" err="1" smtClean="0"/>
              <a:t>i</a:t>
            </a:r>
            <a:r>
              <a:rPr lang="en-US" sz="1000" dirty="0" smtClean="0"/>
              <a:t>=0; </a:t>
            </a:r>
            <a:r>
              <a:rPr lang="en-US" sz="1000" dirty="0" err="1" smtClean="0"/>
              <a:t>i</a:t>
            </a:r>
            <a:r>
              <a:rPr lang="en-US" sz="1000" dirty="0" smtClean="0"/>
              <a:t>&lt;</a:t>
            </a:r>
            <a:r>
              <a:rPr lang="en-US" sz="1000" dirty="0" err="1" smtClean="0"/>
              <a:t>values.size</a:t>
            </a:r>
            <a:r>
              <a:rPr lang="en-US" sz="1000" dirty="0" smtClean="0"/>
              <a:t>(); </a:t>
            </a:r>
            <a:r>
              <a:rPr lang="en-US" sz="1000" dirty="0" err="1" smtClean="0"/>
              <a:t>i</a:t>
            </a:r>
            <a:r>
              <a:rPr lang="en-US" sz="1000" dirty="0" smtClean="0"/>
              <a:t>++){   </a:t>
            </a:r>
            <a:r>
              <a:rPr lang="en-US" sz="1000" dirty="0" err="1" smtClean="0"/>
              <a:t>System.</a:t>
            </a:r>
            <a:r>
              <a:rPr lang="en-US" sz="1000" i="1" dirty="0" err="1" smtClean="0"/>
              <a:t>out</a:t>
            </a:r>
            <a:r>
              <a:rPr lang="en-US" sz="1000" dirty="0" err="1" smtClean="0"/>
              <a:t>.println</a:t>
            </a:r>
            <a:r>
              <a:rPr lang="en-US" sz="1000" dirty="0" smtClean="0"/>
              <a:t>(</a:t>
            </a:r>
            <a:r>
              <a:rPr lang="en-US" sz="1000" dirty="0" err="1" smtClean="0"/>
              <a:t>values.get</a:t>
            </a:r>
            <a:r>
              <a:rPr lang="en-US" sz="1000" dirty="0" smtClean="0"/>
              <a:t>(</a:t>
            </a:r>
            <a:r>
              <a:rPr lang="en-US" sz="1000" dirty="0" err="1" smtClean="0"/>
              <a:t>i</a:t>
            </a:r>
            <a:r>
              <a:rPr lang="en-US" sz="1000" dirty="0" smtClean="0"/>
              <a:t>)); }</a:t>
            </a:r>
            <a:br>
              <a:rPr lang="en-US" sz="1000" dirty="0" smtClean="0"/>
            </a:br>
            <a:r>
              <a:rPr lang="en-US" sz="1000" dirty="0" smtClean="0"/>
              <a:t/>
            </a:r>
            <a:br>
              <a:rPr lang="en-US" sz="1000" dirty="0" smtClean="0"/>
            </a:br>
            <a:r>
              <a:rPr lang="en-US" sz="1000" i="1" dirty="0" smtClean="0"/>
              <a:t>//version </a:t>
            </a:r>
            <a:r>
              <a:rPr lang="en-US" sz="1000" i="1" dirty="0" smtClean="0"/>
              <a:t>2 – for each</a:t>
            </a:r>
            <a:r>
              <a:rPr lang="en-US" sz="1000" i="1" dirty="0" smtClean="0"/>
              <a:t/>
            </a:r>
            <a:br>
              <a:rPr lang="en-US" sz="1000" i="1" dirty="0" smtClean="0"/>
            </a:br>
            <a:r>
              <a:rPr lang="en-US" sz="1000" dirty="0" smtClean="0"/>
              <a:t>for (</a:t>
            </a:r>
            <a:r>
              <a:rPr lang="en-US" sz="1000" dirty="0" err="1" smtClean="0"/>
              <a:t>int</a:t>
            </a:r>
            <a:r>
              <a:rPr lang="en-US" sz="1000" dirty="0" smtClean="0"/>
              <a:t> </a:t>
            </a:r>
            <a:r>
              <a:rPr lang="en-US" sz="1000" dirty="0" err="1" smtClean="0"/>
              <a:t>i</a:t>
            </a:r>
            <a:r>
              <a:rPr lang="en-US" sz="1000" dirty="0" smtClean="0"/>
              <a:t>: values){       </a:t>
            </a:r>
            <a:r>
              <a:rPr lang="en-US" sz="1000" dirty="0" err="1" smtClean="0"/>
              <a:t>System.</a:t>
            </a:r>
            <a:r>
              <a:rPr lang="en-US" sz="1000" i="1" dirty="0" err="1" smtClean="0"/>
              <a:t>out</a:t>
            </a:r>
            <a:r>
              <a:rPr lang="en-US" sz="1000" dirty="0" err="1" smtClean="0"/>
              <a:t>.println</a:t>
            </a:r>
            <a:r>
              <a:rPr lang="en-US" sz="1000" dirty="0" smtClean="0"/>
              <a:t>(</a:t>
            </a:r>
            <a:r>
              <a:rPr lang="en-US" sz="1000" dirty="0" err="1" smtClean="0"/>
              <a:t>values.get</a:t>
            </a:r>
            <a:r>
              <a:rPr lang="en-US" sz="1000" dirty="0" smtClean="0"/>
              <a:t>(</a:t>
            </a:r>
            <a:r>
              <a:rPr lang="en-US" sz="1000" dirty="0" err="1" smtClean="0"/>
              <a:t>i</a:t>
            </a:r>
            <a:r>
              <a:rPr lang="en-US" sz="1000" dirty="0" smtClean="0"/>
              <a:t>));   }</a:t>
            </a:r>
            <a:br>
              <a:rPr lang="en-US" sz="1000" dirty="0" smtClean="0"/>
            </a:br>
            <a:r>
              <a:rPr lang="en-US" sz="1000" dirty="0" smtClean="0"/>
              <a:t/>
            </a:r>
            <a:br>
              <a:rPr lang="en-US" sz="1000" dirty="0" smtClean="0"/>
            </a:br>
            <a:r>
              <a:rPr lang="en-US" sz="1000" i="1" dirty="0" smtClean="0"/>
              <a:t>//version </a:t>
            </a:r>
            <a:r>
              <a:rPr lang="en-US" sz="1000" i="1" dirty="0" smtClean="0"/>
              <a:t>3 – anonymous class</a:t>
            </a:r>
            <a:r>
              <a:rPr lang="en-US" sz="1000" i="1" dirty="0" smtClean="0"/>
              <a:t/>
            </a:r>
            <a:br>
              <a:rPr lang="en-US" sz="1000" i="1" dirty="0" smtClean="0"/>
            </a:br>
            <a:r>
              <a:rPr lang="en-US" sz="1000" dirty="0" err="1" smtClean="0"/>
              <a:t>values.forEach</a:t>
            </a:r>
            <a:r>
              <a:rPr lang="en-US" sz="1000" dirty="0" smtClean="0"/>
              <a:t>(new Consumer&lt;Integer&gt;() {</a:t>
            </a:r>
            <a:br>
              <a:rPr lang="en-US" sz="1000" dirty="0" smtClean="0"/>
            </a:br>
            <a:r>
              <a:rPr lang="en-US" sz="1000" dirty="0" smtClean="0"/>
              <a:t>    @Override</a:t>
            </a:r>
            <a:br>
              <a:rPr lang="en-US" sz="1000" dirty="0" smtClean="0"/>
            </a:br>
            <a:r>
              <a:rPr lang="en-US" sz="1000" dirty="0" smtClean="0"/>
              <a:t>    public void accept(Integer </a:t>
            </a:r>
            <a:r>
              <a:rPr lang="en-US" sz="1000" dirty="0" err="1" smtClean="0"/>
              <a:t>integer</a:t>
            </a:r>
            <a:r>
              <a:rPr lang="en-US" sz="1000" dirty="0" smtClean="0"/>
              <a:t>) {</a:t>
            </a:r>
            <a:br>
              <a:rPr lang="en-US" sz="1000" dirty="0" smtClean="0"/>
            </a:br>
            <a:r>
              <a:rPr lang="en-US" sz="1000" dirty="0" smtClean="0"/>
              <a:t>        </a:t>
            </a:r>
            <a:r>
              <a:rPr lang="en-US" sz="1000" dirty="0" err="1" smtClean="0"/>
              <a:t>System.</a:t>
            </a:r>
            <a:r>
              <a:rPr lang="en-US" sz="1000" i="1" dirty="0" err="1" smtClean="0"/>
              <a:t>out</a:t>
            </a:r>
            <a:r>
              <a:rPr lang="en-US" sz="1000" dirty="0" err="1" smtClean="0"/>
              <a:t>.println</a:t>
            </a:r>
            <a:r>
              <a:rPr lang="en-US" sz="1000" dirty="0" smtClean="0"/>
              <a:t>(</a:t>
            </a:r>
            <a:r>
              <a:rPr lang="en-US" sz="1000" dirty="0" err="1" smtClean="0"/>
              <a:t>values.get</a:t>
            </a:r>
            <a:r>
              <a:rPr lang="en-US" sz="1000" dirty="0" smtClean="0"/>
              <a:t>(</a:t>
            </a:r>
            <a:r>
              <a:rPr lang="en-US" sz="1000" dirty="0" err="1" smtClean="0"/>
              <a:t>i</a:t>
            </a:r>
            <a:r>
              <a:rPr lang="en-US" sz="1000" dirty="0" smtClean="0"/>
              <a:t>));</a:t>
            </a:r>
            <a:br>
              <a:rPr lang="en-US" sz="1000" dirty="0" smtClean="0"/>
            </a:br>
            <a:r>
              <a:rPr lang="en-US" sz="1000" dirty="0" smtClean="0"/>
              <a:t>    }</a:t>
            </a:r>
            <a:br>
              <a:rPr lang="en-US" sz="1000" dirty="0" smtClean="0"/>
            </a:br>
            <a:r>
              <a:rPr lang="en-US" sz="1000" dirty="0" smtClean="0"/>
              <a:t>});</a:t>
            </a:r>
            <a:br>
              <a:rPr lang="en-US" sz="1000" dirty="0" smtClean="0"/>
            </a:br>
            <a:r>
              <a:rPr lang="en-US" sz="1000" dirty="0" smtClean="0"/>
              <a:t/>
            </a:r>
            <a:br>
              <a:rPr lang="en-US" sz="1000" dirty="0" smtClean="0"/>
            </a:br>
            <a:r>
              <a:rPr lang="en-US" sz="1000" i="1" dirty="0" smtClean="0"/>
              <a:t>//what is a function: . method name 2. method parameter  3. method return type  4. method body</a:t>
            </a:r>
            <a:br>
              <a:rPr lang="en-US" sz="1000" i="1" dirty="0" smtClean="0"/>
            </a:br>
            <a:r>
              <a:rPr lang="en-US" sz="1000" i="1" dirty="0" smtClean="0"/>
              <a:t/>
            </a:r>
            <a:br>
              <a:rPr lang="en-US" sz="1000" i="1" dirty="0" smtClean="0"/>
            </a:br>
            <a:r>
              <a:rPr lang="en-US" sz="1000" i="1" dirty="0" smtClean="0"/>
              <a:t>//version 4</a:t>
            </a:r>
            <a:br>
              <a:rPr lang="en-US" sz="1000" i="1" dirty="0" smtClean="0"/>
            </a:br>
            <a:r>
              <a:rPr lang="en-US" sz="1000" i="1" dirty="0" smtClean="0"/>
              <a:t>//we have the </a:t>
            </a:r>
            <a:r>
              <a:rPr lang="en-US" sz="1000" i="1" dirty="0" smtClean="0"/>
              <a:t>body, </a:t>
            </a:r>
            <a:r>
              <a:rPr lang="en-US" sz="1000" i="1" dirty="0" smtClean="0"/>
              <a:t>and parameter</a:t>
            </a:r>
            <a:br>
              <a:rPr lang="en-US" sz="1000" i="1" dirty="0" smtClean="0"/>
            </a:br>
            <a:r>
              <a:rPr lang="en-US" sz="1000" i="1" dirty="0" smtClean="0"/>
              <a:t>//return type will be figured out, and name is </a:t>
            </a:r>
            <a:r>
              <a:rPr lang="en-US" sz="1000" i="1" dirty="0" smtClean="0"/>
              <a:t>unnecessary</a:t>
            </a:r>
            <a:r>
              <a:rPr lang="en-US" sz="1000" i="1" dirty="0" smtClean="0"/>
              <a:t/>
            </a:r>
            <a:br>
              <a:rPr lang="en-US" sz="1000" i="1" dirty="0" smtClean="0"/>
            </a:br>
            <a:r>
              <a:rPr lang="en-US" sz="1000" dirty="0" err="1" smtClean="0"/>
              <a:t>values.forEach</a:t>
            </a:r>
            <a:r>
              <a:rPr lang="en-US" sz="1000" dirty="0" smtClean="0"/>
              <a:t>((Integer value) -&gt; </a:t>
            </a:r>
            <a:r>
              <a:rPr lang="en-US" sz="1000" dirty="0" err="1" smtClean="0"/>
              <a:t>System.</a:t>
            </a:r>
            <a:r>
              <a:rPr lang="en-US" sz="1000" i="1" dirty="0" err="1" smtClean="0"/>
              <a:t>out</a:t>
            </a:r>
            <a:r>
              <a:rPr lang="en-US" sz="1000" dirty="0" err="1" smtClean="0"/>
              <a:t>.println</a:t>
            </a:r>
            <a:r>
              <a:rPr lang="en-US" sz="1000" dirty="0" smtClean="0"/>
              <a:t>(value));</a:t>
            </a:r>
            <a:br>
              <a:rPr lang="en-US" sz="1000" dirty="0" smtClean="0"/>
            </a:br>
            <a:r>
              <a:rPr lang="en-US" sz="1000" dirty="0" smtClean="0"/>
              <a:t/>
            </a:r>
            <a:br>
              <a:rPr lang="en-US" sz="1000" dirty="0" smtClean="0"/>
            </a:br>
            <a:r>
              <a:rPr lang="en-US" sz="1000" dirty="0" smtClean="0"/>
              <a:t/>
            </a:r>
            <a:br>
              <a:rPr lang="en-US" sz="1000" dirty="0" smtClean="0"/>
            </a:br>
            <a:r>
              <a:rPr lang="en-US" sz="1000" i="1" dirty="0" smtClean="0"/>
              <a:t>//version 5</a:t>
            </a:r>
            <a:br>
              <a:rPr lang="en-US" sz="1000" i="1" dirty="0" smtClean="0"/>
            </a:br>
            <a:r>
              <a:rPr lang="en-US" sz="1000" i="1" dirty="0" smtClean="0"/>
              <a:t>//if the collection is of integers, why do we need to specify the integer?</a:t>
            </a:r>
            <a:br>
              <a:rPr lang="en-US" sz="1000" i="1" dirty="0" smtClean="0"/>
            </a:br>
            <a:r>
              <a:rPr lang="en-US" sz="1000" dirty="0" err="1" smtClean="0"/>
              <a:t>values.forEach</a:t>
            </a:r>
            <a:r>
              <a:rPr lang="en-US" sz="1000" dirty="0" smtClean="0"/>
              <a:t>((value) -&gt; </a:t>
            </a:r>
            <a:r>
              <a:rPr lang="en-US" sz="1000" dirty="0" err="1" smtClean="0"/>
              <a:t>System.</a:t>
            </a:r>
            <a:r>
              <a:rPr lang="en-US" sz="1000" i="1" dirty="0" err="1" smtClean="0"/>
              <a:t>out</a:t>
            </a:r>
            <a:r>
              <a:rPr lang="en-US" sz="1000" dirty="0" err="1" smtClean="0"/>
              <a:t>.println</a:t>
            </a:r>
            <a:r>
              <a:rPr lang="en-US" sz="1000" dirty="0" smtClean="0"/>
              <a:t>(value));</a:t>
            </a:r>
            <a:br>
              <a:rPr lang="en-US" sz="1000" dirty="0" smtClean="0"/>
            </a:br>
            <a:r>
              <a:rPr lang="en-US" sz="1000" dirty="0" smtClean="0"/>
              <a:t/>
            </a:r>
            <a:br>
              <a:rPr lang="en-US" sz="1000" dirty="0" smtClean="0"/>
            </a:br>
            <a:r>
              <a:rPr lang="en-US" sz="1000" i="1" dirty="0" smtClean="0"/>
              <a:t>//version 6</a:t>
            </a:r>
            <a:br>
              <a:rPr lang="en-US" sz="1000" i="1" dirty="0" smtClean="0"/>
            </a:br>
            <a:r>
              <a:rPr lang="en-US" sz="1000" i="1" dirty="0" smtClean="0"/>
              <a:t>//this code just takes the parameter and passed it to another method</a:t>
            </a:r>
            <a:br>
              <a:rPr lang="en-US" sz="1000" i="1" dirty="0" smtClean="0"/>
            </a:br>
            <a:r>
              <a:rPr lang="en-US" sz="1000" i="1" dirty="0" smtClean="0"/>
              <a:t>//so we will use a method </a:t>
            </a:r>
            <a:r>
              <a:rPr lang="en-US" sz="1000" i="1" dirty="0" smtClean="0"/>
              <a:t>reference</a:t>
            </a:r>
            <a:r>
              <a:rPr lang="en-US" sz="1000" i="1" dirty="0" smtClean="0"/>
              <a:t/>
            </a:r>
            <a:br>
              <a:rPr lang="en-US" sz="1000" i="1" dirty="0" smtClean="0"/>
            </a:br>
            <a:r>
              <a:rPr lang="en-US" sz="1000" dirty="0" err="1" smtClean="0"/>
              <a:t>values.forEach</a:t>
            </a:r>
            <a:r>
              <a:rPr lang="en-US" sz="1000" dirty="0" smtClean="0"/>
              <a:t>(</a:t>
            </a:r>
            <a:r>
              <a:rPr lang="en-US" sz="1000" dirty="0" err="1" smtClean="0"/>
              <a:t>System.</a:t>
            </a:r>
            <a:r>
              <a:rPr lang="en-US" sz="1000" i="1" dirty="0" err="1" smtClean="0"/>
              <a:t>out</a:t>
            </a:r>
            <a:r>
              <a:rPr lang="en-US" sz="1000" dirty="0" smtClean="0"/>
              <a:t>::</a:t>
            </a:r>
            <a:r>
              <a:rPr lang="en-US" sz="1000" dirty="0" err="1" smtClean="0"/>
              <a:t>println</a:t>
            </a:r>
            <a:r>
              <a:rPr lang="en-US" sz="1000" dirty="0" smtClean="0"/>
              <a:t>);</a:t>
            </a:r>
            <a:br>
              <a:rPr lang="en-US" sz="1000" dirty="0" smtClean="0"/>
            </a:br>
            <a:endParaRPr lang="en-US" sz="1000" i="0" u="none" strike="noStrike" cap="none" baseline="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1270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000" i="0" u="none" strike="noStrike" cap="none" baseline="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1000" i="0" u="none" strike="noStrike" cap="none" baseline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	</a:t>
            </a: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000" i="0" u="none" strike="noStrike" cap="none" baseline="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000" i="0" u="none" strike="noStrike" cap="none" baseline="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101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000" i="0" u="none" strike="noStrike" cap="none" baseline="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i="0" u="none" strike="noStrike" cap="none" baseline="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Shape 1142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FP with Streams</a:t>
            </a:r>
          </a:p>
        </p:txBody>
      </p:sp>
      <p:pic>
        <p:nvPicPr>
          <p:cNvPr id="1143" name="Shape 11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4" name="Shape 114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763711" y="2205036"/>
            <a:ext cx="5445124" cy="3644899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/>
            <a:headEnd type="none" w="med" len="med"/>
            <a:tailEnd type="none" w="med" len="med"/>
          </a:ln>
        </p:spPr>
      </p:pic>
    </p:spTree>
  </p:cSld>
  <p:clrMapOvr>
    <a:masterClrMapping/>
  </p:clrMapOvr>
  <p:transition spd="slow">
    <p:cut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Default Methods</a:t>
            </a:r>
          </a:p>
        </p:txBody>
      </p:sp>
      <p:pic>
        <p:nvPicPr>
          <p:cNvPr id="157" name="Shape 1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Shape 158"/>
          <p:cNvSpPr txBox="1"/>
          <p:nvPr/>
        </p:nvSpPr>
        <p:spPr>
          <a:xfrm>
            <a:off x="323850" y="1846261"/>
            <a:ext cx="8135936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By using interfaces, Java allowed some sort of multiple inheritance.</a:t>
            </a: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Interfaces are just a bunch of declarations – they does not allow any implementation of a default method body.</a:t>
            </a:r>
            <a:b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This solves the diamond problem - ambiguity methods implementations.</a:t>
            </a: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16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16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16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1600" b="0" i="0" u="none" strike="noStrike" cap="none" baseline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" name="Shape 1149"/>
          <p:cNvSpPr txBox="1"/>
          <p:nvPr/>
        </p:nvSpPr>
        <p:spPr>
          <a:xfrm>
            <a:off x="196850" y="2636836"/>
            <a:ext cx="8785225" cy="3884611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0" name="Shape 1150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FP with Streams</a:t>
            </a:r>
          </a:p>
        </p:txBody>
      </p:sp>
      <p:pic>
        <p:nvPicPr>
          <p:cNvPr id="1151" name="Shape 11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152" name="Shape 1152"/>
          <p:cNvSpPr txBox="1"/>
          <p:nvPr/>
        </p:nvSpPr>
        <p:spPr>
          <a:xfrm>
            <a:off x="323850" y="1628775"/>
            <a:ext cx="8496299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Dishes: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Dish {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.</a:t>
            </a:r>
            <a:br>
              <a:rPr lang="en-US" sz="1200" b="0" i="0" u="none" strike="noStrike" cap="none" baseline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200" b="0" i="0" u="none" strike="noStrike" cap="none" baseline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.</a:t>
            </a:r>
            <a:br>
              <a:rPr lang="en-US" sz="1200" b="0" i="0" u="none" strike="noStrike" cap="none" baseline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200" b="0" i="0" u="none" strike="noStrike" cap="none" baseline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.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String getName() {...}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boolean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isVegeterian() {...}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int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getCalories() {...}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Type getType() {...}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List&lt;String&gt; getNickNames() {...}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CaloricLevel getCaloricLevel() {...}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	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	</a:t>
            </a:r>
          </a:p>
          <a:p>
            <a:pPr marL="342900" marR="0" lvl="0" indent="-215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	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2413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153" name="Shape 115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214937" y="2713036"/>
            <a:ext cx="3178174" cy="35956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Shape 1158"/>
          <p:cNvSpPr txBox="1"/>
          <p:nvPr/>
        </p:nvSpPr>
        <p:spPr>
          <a:xfrm>
            <a:off x="196850" y="2205036"/>
            <a:ext cx="8785225" cy="4316412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9" name="Shape 1159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FP with Streams</a:t>
            </a:r>
          </a:p>
        </p:txBody>
      </p:sp>
      <p:pic>
        <p:nvPicPr>
          <p:cNvPr id="1160" name="Shape 116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161" name="Shape 1161"/>
          <p:cNvSpPr txBox="1"/>
          <p:nvPr/>
        </p:nvSpPr>
        <p:spPr>
          <a:xfrm>
            <a:off x="323850" y="1628775"/>
            <a:ext cx="8496299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Let’s get 3 fat dishes:</a:t>
            </a:r>
            <a:br>
              <a:rPr lang="en-US" sz="2000" b="0" i="0" u="none" strike="noStrike" cap="none" baseline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List&lt;String&gt; </a:t>
            </a:r>
            <a:r>
              <a:rPr lang="en-US" sz="1200" b="0" i="0" u="none" strike="noStrike" cap="none" baseline="0" dirty="0" err="1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fatDishes</a:t>
            </a:r>
            <a:r>
              <a:rPr lang="en-US" sz="1200" b="0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200" b="1" i="0" u="none" strike="noStrike" cap="none" baseline="0" dirty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US" sz="1200" b="0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ArrayList</a:t>
            </a:r>
            <a:r>
              <a:rPr lang="en-US" sz="1200" b="0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&lt;&gt;();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 dirty="0" err="1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-US" sz="1200" b="1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 dirty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count</a:t>
            </a:r>
            <a:r>
              <a:rPr lang="en-US" sz="1200" b="1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= 0;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 dirty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-US" sz="1200" b="0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(Dish </a:t>
            </a:r>
            <a:r>
              <a:rPr lang="en-US" sz="1200" b="0" i="0" u="none" strike="noStrike" cap="none" baseline="0" dirty="0" err="1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dish</a:t>
            </a:r>
            <a:r>
              <a:rPr lang="en-US" sz="1200" b="0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: </a:t>
            </a:r>
            <a:r>
              <a:rPr lang="en-US" sz="1200" b="0" i="0" u="none" strike="noStrike" cap="none" baseline="0" dirty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menu</a:t>
            </a:r>
            <a:r>
              <a:rPr lang="en-US" sz="1200" b="0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1" i="0" u="none" strike="noStrike" cap="none" baseline="0" dirty="0">
              <a:solidFill>
                <a:srgbClr val="7F005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 dirty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if</a:t>
            </a:r>
            <a:r>
              <a:rPr lang="en-US" sz="1200" b="1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200" b="0" i="0" u="none" strike="noStrike" cap="none" baseline="0" dirty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count</a:t>
            </a:r>
            <a:r>
              <a:rPr lang="en-US" sz="1200" b="0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&gt; 3) 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 dirty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	break</a:t>
            </a:r>
            <a:r>
              <a:rPr lang="en-US" sz="1200" b="0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 dirty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if </a:t>
            </a:r>
            <a:r>
              <a:rPr lang="en-US" sz="1200" b="0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200" b="0" i="0" u="none" strike="noStrike" cap="none" baseline="0" dirty="0" err="1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dish</a:t>
            </a:r>
            <a:r>
              <a:rPr lang="en-US" sz="1200" b="0" i="0" u="none" strike="noStrike" cap="none" baseline="0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.getCalories</a:t>
            </a:r>
            <a:r>
              <a:rPr lang="en-US" sz="1200" b="0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() &gt; 300</a:t>
            </a:r>
            <a:r>
              <a:rPr lang="en-US" sz="1200" b="0" i="0" u="none" strike="noStrike" cap="none" baseline="0" dirty="0" smtClea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){</a:t>
            </a:r>
            <a:endParaRPr lang="en-US" sz="1200" b="0" i="0" u="none" strike="noStrike" cap="none" baseline="0"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</a:t>
            </a:r>
            <a:r>
              <a:rPr lang="en-US" sz="1200" b="0" i="0" u="none" strike="noStrike" cap="none" baseline="0" dirty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count</a:t>
            </a:r>
            <a:r>
              <a:rPr lang="en-US" sz="1200" b="0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++;      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</a:t>
            </a:r>
            <a:r>
              <a:rPr lang="en-US" sz="1200" b="0" i="0" u="none" strike="noStrike" cap="none" baseline="0" dirty="0" err="1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fatDishes</a:t>
            </a:r>
            <a:r>
              <a:rPr lang="en-US" sz="1200" b="0" i="0" u="none" strike="noStrike" cap="none" baseline="0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.add</a:t>
            </a:r>
            <a:r>
              <a:rPr lang="en-US" sz="1200" b="0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200" b="0" i="0" u="none" strike="noStrike" cap="none" baseline="0" dirty="0" err="1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dish</a:t>
            </a:r>
            <a:r>
              <a:rPr lang="en-US" sz="1200" b="0" i="0" u="none" strike="noStrike" cap="none" baseline="0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.getName</a:t>
            </a:r>
            <a:r>
              <a:rPr lang="en-US" sz="1200" b="0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());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}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	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600" b="0" i="0" u="none" strike="noStrike" cap="none" baseline="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2413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600" b="0" i="0" u="none" strike="noStrike" cap="none" baseline="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baseline="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p:transition spd="slow">
    <p:cut/>
  </p:transition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6" name="Shape 1166"/>
          <p:cNvSpPr txBox="1"/>
          <p:nvPr/>
        </p:nvSpPr>
        <p:spPr>
          <a:xfrm>
            <a:off x="196850" y="2205036"/>
            <a:ext cx="8785225" cy="4316412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7" name="Shape 1167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FP with Streams</a:t>
            </a:r>
          </a:p>
        </p:txBody>
      </p:sp>
      <p:pic>
        <p:nvPicPr>
          <p:cNvPr id="1168" name="Shape 116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169" name="Shape 1169"/>
          <p:cNvSpPr txBox="1"/>
          <p:nvPr/>
        </p:nvSpPr>
        <p:spPr>
          <a:xfrm>
            <a:off x="323850" y="1628775"/>
            <a:ext cx="8496299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Let’s get 3 fat dishes: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List&lt;String&gt;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fatDishes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ArrayList&lt;&gt;();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count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= 0;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(Dish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dish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: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menu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1" i="0" u="none" strike="noStrike" cap="none" baseline="0">
              <a:solidFill>
                <a:srgbClr val="7F005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if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count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&gt; 3) 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	break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if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dish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.getCalories() &gt; 300)	{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count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++;      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fatDishes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.add(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dish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.getName());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}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	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2413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1170" name="Shape 1170"/>
          <p:cNvCxnSpPr/>
          <p:nvPr/>
        </p:nvCxnSpPr>
        <p:spPr>
          <a:xfrm>
            <a:off x="4787900" y="2205036"/>
            <a:ext cx="0" cy="4316412"/>
          </a:xfrm>
          <a:prstGeom prst="straightConnector1">
            <a:avLst/>
          </a:prstGeom>
          <a:noFill/>
          <a:ln w="9525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1171" name="Shape 1171"/>
          <p:cNvSpPr txBox="1"/>
          <p:nvPr/>
        </p:nvSpPr>
        <p:spPr>
          <a:xfrm>
            <a:off x="5003800" y="2492375"/>
            <a:ext cx="3816349" cy="314007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Client code controls the iteration</a:t>
            </a:r>
            <a:b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 counts, loops, filters, etc..</a:t>
            </a:r>
            <a:b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US"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Must be serial</a:t>
            </a:r>
            <a:b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cannot run this code parallel without massive changes.</a:t>
            </a:r>
            <a:b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US"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is not thread-safe </a:t>
            </a:r>
            <a:b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Business logic is mutable</a:t>
            </a:r>
            <a:b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US"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is too imperative</a:t>
            </a:r>
          </a:p>
        </p:txBody>
      </p:sp>
    </p:spTree>
  </p:cSld>
  <p:clrMapOvr>
    <a:masterClrMapping/>
  </p:clrMapOvr>
  <p:transition spd="slow">
    <p:cut/>
  </p:transition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6" name="Shape 1176"/>
          <p:cNvSpPr txBox="1"/>
          <p:nvPr/>
        </p:nvSpPr>
        <p:spPr>
          <a:xfrm>
            <a:off x="196850" y="2205036"/>
            <a:ext cx="8785225" cy="4316412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7" name="Shape 1177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FP with Streams</a:t>
            </a:r>
          </a:p>
        </p:txBody>
      </p:sp>
      <p:pic>
        <p:nvPicPr>
          <p:cNvPr id="1178" name="Shape 117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179" name="Shape 1179"/>
          <p:cNvSpPr txBox="1"/>
          <p:nvPr/>
        </p:nvSpPr>
        <p:spPr>
          <a:xfrm>
            <a:off x="323850" y="1628775"/>
            <a:ext cx="8496299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Let’s get 3 fat dishes: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List&lt;String&gt;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fatDishes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ArrayList&lt;&gt;();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count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= 0;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(Dish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dish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: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menu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1" i="0" u="none" strike="noStrike" cap="none" baseline="0">
              <a:solidFill>
                <a:srgbClr val="7F005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if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count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&gt; 3) 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	break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if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dish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.getCalories() &gt; 300)	{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count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++;      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fatDishes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.add(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dish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.getName());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}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	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2413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1180" name="Shape 1180"/>
          <p:cNvCxnSpPr/>
          <p:nvPr/>
        </p:nvCxnSpPr>
        <p:spPr>
          <a:xfrm>
            <a:off x="4787900" y="2205036"/>
            <a:ext cx="0" cy="4316412"/>
          </a:xfrm>
          <a:prstGeom prst="straightConnector1">
            <a:avLst/>
          </a:prstGeom>
          <a:noFill/>
          <a:ln w="9525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1181" name="Shape 1181"/>
          <p:cNvSpPr txBox="1"/>
          <p:nvPr/>
        </p:nvSpPr>
        <p:spPr>
          <a:xfrm>
            <a:off x="5003800" y="2492375"/>
            <a:ext cx="3816349" cy="314007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Client code controls the iteration</a:t>
            </a:r>
            <a:b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 counts, loops, filters, etc..</a:t>
            </a:r>
            <a:b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US"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Must be serial</a:t>
            </a:r>
            <a:b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cannot run this code parallel without massive changes.</a:t>
            </a:r>
            <a:b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US"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is not thread-safe </a:t>
            </a:r>
            <a:b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Business logic is mutable</a:t>
            </a:r>
            <a:b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US"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is too imperative</a:t>
            </a:r>
          </a:p>
        </p:txBody>
      </p:sp>
      <p:sp>
        <p:nvSpPr>
          <p:cNvPr id="1182" name="Shape 1182"/>
          <p:cNvSpPr txBox="1"/>
          <p:nvPr/>
        </p:nvSpPr>
        <p:spPr>
          <a:xfrm>
            <a:off x="1835150" y="5764212"/>
            <a:ext cx="1806575" cy="369886"/>
          </a:xfrm>
          <a:prstGeom prst="rect">
            <a:avLst/>
          </a:prstGeom>
          <a:noFill/>
          <a:ln w="9525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External iteration</a:t>
            </a:r>
          </a:p>
        </p:txBody>
      </p:sp>
      <p:cxnSp>
        <p:nvCxnSpPr>
          <p:cNvPr id="1183" name="Shape 1183"/>
          <p:cNvCxnSpPr/>
          <p:nvPr/>
        </p:nvCxnSpPr>
        <p:spPr>
          <a:xfrm rot="10800000">
            <a:off x="1187449" y="3500437"/>
            <a:ext cx="1550987" cy="2263774"/>
          </a:xfrm>
          <a:prstGeom prst="straightConnector1">
            <a:avLst/>
          </a:prstGeom>
          <a:noFill/>
          <a:ln w="9525" cap="flat" cmpd="sng">
            <a:solidFill>
              <a:srgbClr val="552438"/>
            </a:solidFill>
            <a:prstDash val="solid"/>
            <a:miter/>
            <a:headEnd type="none" w="med" len="med"/>
            <a:tailEnd type="stealth" w="lg" len="lg"/>
          </a:ln>
        </p:spPr>
      </p:cxnSp>
    </p:spTree>
  </p:cSld>
  <p:clrMapOvr>
    <a:masterClrMapping/>
  </p:clrMapOvr>
  <p:transition spd="slow">
    <p:cut/>
  </p:transition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8" name="Shape 1188"/>
          <p:cNvSpPr txBox="1"/>
          <p:nvPr/>
        </p:nvSpPr>
        <p:spPr>
          <a:xfrm>
            <a:off x="196850" y="3624262"/>
            <a:ext cx="8785200" cy="2015999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9" name="Shape 1189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FP with Streams</a:t>
            </a:r>
          </a:p>
        </p:txBody>
      </p:sp>
      <p:pic>
        <p:nvPicPr>
          <p:cNvPr id="1190" name="Shape 119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191" name="Shape 1191"/>
          <p:cNvSpPr txBox="1"/>
          <p:nvPr/>
        </p:nvSpPr>
        <p:spPr>
          <a:xfrm>
            <a:off x="323850" y="1628775"/>
            <a:ext cx="8496299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Using Stream we can do this the “functional way”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Instead of </a:t>
            </a:r>
            <a:r>
              <a:rPr lang="en-US" sz="2000" b="1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imperatively</a:t>
            </a: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tell the computer how to do something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We‘ll tell it </a:t>
            </a:r>
            <a:r>
              <a:rPr lang="en-US" sz="2000" b="1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declaratively</a:t>
            </a: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what should be done.</a:t>
            </a:r>
          </a:p>
          <a:p>
            <a:pPr marL="342900" marR="0" lvl="0" indent="-215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215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List&lt;Dish&gt; 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menu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ArrayList&lt;&gt;();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List&lt;String&gt;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fatDishes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= 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menu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.stream()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.filter(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d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-&gt;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d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.getCalories() &gt; 300)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.map(Dish::getName)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.limit(3)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.collect(toList());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2413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p:transition spd="slow">
    <p:cut/>
  </p:transition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Shape 1196"/>
          <p:cNvSpPr txBox="1"/>
          <p:nvPr/>
        </p:nvSpPr>
        <p:spPr>
          <a:xfrm>
            <a:off x="196850" y="3624262"/>
            <a:ext cx="8785200" cy="2015999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7" name="Shape 1197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FP with Streams</a:t>
            </a:r>
          </a:p>
        </p:txBody>
      </p:sp>
      <p:pic>
        <p:nvPicPr>
          <p:cNvPr id="1198" name="Shape 119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199" name="Shape 1199"/>
          <p:cNvSpPr txBox="1"/>
          <p:nvPr/>
        </p:nvSpPr>
        <p:spPr>
          <a:xfrm>
            <a:off x="323850" y="1628775"/>
            <a:ext cx="8496299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Using Stream we can do this the “functional way”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Instead of </a:t>
            </a:r>
            <a:r>
              <a:rPr lang="en-US" sz="2000" b="1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imperatively</a:t>
            </a: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tell the computer how to do something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We‘ll tell it </a:t>
            </a:r>
            <a:r>
              <a:rPr lang="en-US" sz="2000" b="1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declaratively</a:t>
            </a: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what should be done.</a:t>
            </a:r>
          </a:p>
          <a:p>
            <a:pPr marL="342900" marR="0" lvl="0" indent="-215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List&lt;Dish&gt; 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menu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ArrayList&lt;&gt;();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List&lt;String&gt;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fatDishes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= 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menu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.stream()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.filter(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d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-&gt;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d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.getCalories() &gt; 300)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.map(Dish::getName)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.limit(3)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.collect(toList());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2413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1200" name="Shape 1200"/>
          <p:cNvCxnSpPr/>
          <p:nvPr/>
        </p:nvCxnSpPr>
        <p:spPr>
          <a:xfrm>
            <a:off x="3779837" y="3624262"/>
            <a:ext cx="0" cy="2015999"/>
          </a:xfrm>
          <a:prstGeom prst="straightConnector1">
            <a:avLst/>
          </a:prstGeom>
          <a:noFill/>
          <a:ln w="9525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1201" name="Shape 1201"/>
          <p:cNvSpPr txBox="1"/>
          <p:nvPr/>
        </p:nvSpPr>
        <p:spPr>
          <a:xfrm>
            <a:off x="4067175" y="4414837"/>
            <a:ext cx="4434000" cy="3699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Get all the dishes that fits the filter</a:t>
            </a:r>
          </a:p>
        </p:txBody>
      </p:sp>
    </p:spTree>
  </p:cSld>
  <p:clrMapOvr>
    <a:masterClrMapping/>
  </p:clrMapOvr>
  <p:transition spd="slow">
    <p:cut/>
  </p:transition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Shape 1206"/>
          <p:cNvSpPr txBox="1"/>
          <p:nvPr/>
        </p:nvSpPr>
        <p:spPr>
          <a:xfrm>
            <a:off x="196850" y="3624262"/>
            <a:ext cx="8785200" cy="2015999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7" name="Shape 1207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FP with Streams</a:t>
            </a:r>
          </a:p>
        </p:txBody>
      </p:sp>
      <p:pic>
        <p:nvPicPr>
          <p:cNvPr id="1208" name="Shape 120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209" name="Shape 1209"/>
          <p:cNvSpPr txBox="1"/>
          <p:nvPr/>
        </p:nvSpPr>
        <p:spPr>
          <a:xfrm>
            <a:off x="323850" y="1628775"/>
            <a:ext cx="8496299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Using Stream we can do this the “functional way”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Instead of </a:t>
            </a:r>
            <a:r>
              <a:rPr lang="en-US" sz="2000" b="1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imperatively</a:t>
            </a: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tell the computer how to do something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We‘ll tell it </a:t>
            </a:r>
            <a:r>
              <a:rPr lang="en-US" sz="2000" b="1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declaratively</a:t>
            </a: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what should be done.</a:t>
            </a:r>
          </a:p>
          <a:p>
            <a:pPr marL="342900" marR="0" lvl="0" indent="-215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215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List&lt;Dish&gt; 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menu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ArrayList&lt;&gt;();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List&lt;String&gt;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fatDishes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= 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menu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.stream()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.filter(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d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-&gt;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d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.getCalories() &gt; 300)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.map(Dish::getName)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.limit(3)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.collect(toList());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2413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1210" name="Shape 1210"/>
          <p:cNvCxnSpPr/>
          <p:nvPr/>
        </p:nvCxnSpPr>
        <p:spPr>
          <a:xfrm>
            <a:off x="3779837" y="3624262"/>
            <a:ext cx="0" cy="2015999"/>
          </a:xfrm>
          <a:prstGeom prst="straightConnector1">
            <a:avLst/>
          </a:prstGeom>
          <a:noFill/>
          <a:ln w="9525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1211" name="Shape 1211"/>
          <p:cNvSpPr txBox="1"/>
          <p:nvPr/>
        </p:nvSpPr>
        <p:spPr>
          <a:xfrm>
            <a:off x="4067175" y="4414837"/>
            <a:ext cx="4434000" cy="6461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Get all the dishes that fits the filter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Consider only the names</a:t>
            </a:r>
          </a:p>
        </p:txBody>
      </p:sp>
    </p:spTree>
  </p:cSld>
  <p:clrMapOvr>
    <a:masterClrMapping/>
  </p:clrMapOvr>
  <p:transition spd="slow">
    <p:cut/>
  </p:transition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Shape 1216"/>
          <p:cNvSpPr txBox="1"/>
          <p:nvPr/>
        </p:nvSpPr>
        <p:spPr>
          <a:xfrm>
            <a:off x="196850" y="3624262"/>
            <a:ext cx="8785200" cy="2015999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7" name="Shape 1217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FP with Streams</a:t>
            </a:r>
          </a:p>
        </p:txBody>
      </p:sp>
      <p:pic>
        <p:nvPicPr>
          <p:cNvPr id="1218" name="Shape 12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219" name="Shape 1219"/>
          <p:cNvSpPr txBox="1"/>
          <p:nvPr/>
        </p:nvSpPr>
        <p:spPr>
          <a:xfrm>
            <a:off x="323850" y="1628775"/>
            <a:ext cx="8496299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Using Stream we can do this the “functional way”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Instead of </a:t>
            </a:r>
            <a:r>
              <a:rPr lang="en-US" sz="2000" b="1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imperatively</a:t>
            </a: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tell the computer how to do something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We‘ll tell it </a:t>
            </a:r>
            <a:r>
              <a:rPr lang="en-US" sz="2000" b="1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declaratively</a:t>
            </a: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what should be done.</a:t>
            </a:r>
          </a:p>
          <a:p>
            <a:pPr marL="342900" marR="0" lvl="0" indent="-215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215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List&lt;Dish&gt; 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menu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ArrayList&lt;&gt;();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List&lt;String&gt;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fatDishes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= 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menu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.stream()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.filter(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d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-&gt;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d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.getCalories() &gt; 300)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.map(Dish::getName)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.limit(3)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.collect(toList());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2413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1220" name="Shape 1220"/>
          <p:cNvCxnSpPr/>
          <p:nvPr/>
        </p:nvCxnSpPr>
        <p:spPr>
          <a:xfrm>
            <a:off x="3779837" y="3624262"/>
            <a:ext cx="0" cy="2015999"/>
          </a:xfrm>
          <a:prstGeom prst="straightConnector1">
            <a:avLst/>
          </a:prstGeom>
          <a:noFill/>
          <a:ln w="9525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1221" name="Shape 1221"/>
          <p:cNvSpPr txBox="1"/>
          <p:nvPr/>
        </p:nvSpPr>
        <p:spPr>
          <a:xfrm>
            <a:off x="4067175" y="4414837"/>
            <a:ext cx="4434000" cy="9239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Get all the dishes that fits the filter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Consider only the names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Return 3 values only</a:t>
            </a:r>
          </a:p>
        </p:txBody>
      </p:sp>
    </p:spTree>
  </p:cSld>
  <p:clrMapOvr>
    <a:masterClrMapping/>
  </p:clrMapOvr>
  <p:transition spd="slow">
    <p:cut/>
  </p:transition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6" name="Shape 1226"/>
          <p:cNvSpPr txBox="1"/>
          <p:nvPr/>
        </p:nvSpPr>
        <p:spPr>
          <a:xfrm>
            <a:off x="196850" y="3624262"/>
            <a:ext cx="8785200" cy="2015999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7" name="Shape 1227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00" cy="11507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FP with Streams</a:t>
            </a:r>
          </a:p>
        </p:txBody>
      </p:sp>
      <p:pic>
        <p:nvPicPr>
          <p:cNvPr id="1228" name="Shape 12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600" cy="11844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9" name="Shape 1229"/>
          <p:cNvSpPr txBox="1"/>
          <p:nvPr/>
        </p:nvSpPr>
        <p:spPr>
          <a:xfrm>
            <a:off x="323850" y="1628775"/>
            <a:ext cx="8496299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Using Stream we can do this the “functional way”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Instead of </a:t>
            </a:r>
            <a:r>
              <a:rPr lang="en-US" sz="2000" b="1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imperatively</a:t>
            </a: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tell the computer how to do something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We‘ll tell it </a:t>
            </a:r>
            <a:r>
              <a:rPr lang="en-US" sz="2000" b="1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declaratively</a:t>
            </a: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what should be done.</a:t>
            </a:r>
          </a:p>
          <a:p>
            <a:pPr marL="342900" marR="0" lvl="0" indent="-215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215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List&lt;Dish&gt; 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menu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ArrayList&lt;&gt;();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List&lt;String&gt;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fatDishes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= 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menu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.stream()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.filter(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d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-&gt;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d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.getCalories() &gt; 300)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.map(Dish::getName)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.limit(3)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.collect(toList());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2413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1230" name="Shape 1230"/>
          <p:cNvCxnSpPr/>
          <p:nvPr/>
        </p:nvCxnSpPr>
        <p:spPr>
          <a:xfrm>
            <a:off x="3779837" y="3624262"/>
            <a:ext cx="0" cy="2015999"/>
          </a:xfrm>
          <a:prstGeom prst="straightConnector1">
            <a:avLst/>
          </a:prstGeom>
          <a:noFill/>
          <a:ln w="9525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1231" name="Shape 1231"/>
          <p:cNvSpPr txBox="1"/>
          <p:nvPr/>
        </p:nvSpPr>
        <p:spPr>
          <a:xfrm>
            <a:off x="4067175" y="4414837"/>
            <a:ext cx="4434000" cy="12002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Get all the dishes that fits the filter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Consider only the names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Return 3 values only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Gather result to a list</a:t>
            </a:r>
          </a:p>
        </p:txBody>
      </p:sp>
    </p:spTree>
  </p:cSld>
  <p:clrMapOvr>
    <a:masterClrMapping/>
  </p:clrMapOvr>
  <p:transition spd="slow">
    <p:cut/>
  </p:transition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6" name="Shape 1236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FP with Streams</a:t>
            </a:r>
          </a:p>
        </p:txBody>
      </p:sp>
      <p:pic>
        <p:nvPicPr>
          <p:cNvPr id="1237" name="Shape 12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8" name="Shape 123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27087" y="1844675"/>
            <a:ext cx="7294562" cy="4876799"/>
          </a:xfrm>
          <a:prstGeom prst="rect">
            <a:avLst/>
          </a:prstGeom>
          <a:noFill/>
          <a:ln w="9525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</p:pic>
    </p:spTree>
  </p:cSld>
  <p:clrMapOvr>
    <a:masterClrMapping/>
  </p:clrMapOvr>
  <p:transition spd="slow">
    <p:cut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2831</TotalTime>
  <Words>2813</Words>
  <Application>Microsoft Office PowerPoint</Application>
  <PresentationFormat>On-screen Show (4:3)</PresentationFormat>
  <Paragraphs>2049</Paragraphs>
  <Slides>184</Slides>
  <Notes>184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184</vt:i4>
      </vt:variant>
    </vt:vector>
  </HeadingPairs>
  <TitlesOfParts>
    <vt:vector size="190" baseType="lpstr">
      <vt:lpstr>Arial</vt:lpstr>
      <vt:lpstr>Open Sans</vt:lpstr>
      <vt:lpstr>Calibri</vt:lpstr>
      <vt:lpstr>Consolas</vt:lpstr>
      <vt:lpstr>Office Theme</vt:lpstr>
      <vt:lpstr>1_Office Theme</vt:lpstr>
      <vt:lpstr>JAVA 8 workshop </vt:lpstr>
      <vt:lpstr>Agenda</vt:lpstr>
      <vt:lpstr>Introduction to java 8</vt:lpstr>
      <vt:lpstr>Introduction to java 8</vt:lpstr>
      <vt:lpstr>Default Methods</vt:lpstr>
      <vt:lpstr>Default Methods</vt:lpstr>
      <vt:lpstr>Default Methods</vt:lpstr>
      <vt:lpstr>Default Methods</vt:lpstr>
      <vt:lpstr>Default Methods</vt:lpstr>
      <vt:lpstr>Default Methods</vt:lpstr>
      <vt:lpstr>Default Methods</vt:lpstr>
      <vt:lpstr>Default Methods</vt:lpstr>
      <vt:lpstr>Default Methods</vt:lpstr>
      <vt:lpstr>Default Methods</vt:lpstr>
      <vt:lpstr>Default Methods</vt:lpstr>
      <vt:lpstr>Default Methods</vt:lpstr>
      <vt:lpstr>Default Methods</vt:lpstr>
      <vt:lpstr>Default Methods</vt:lpstr>
      <vt:lpstr>Default Methods</vt:lpstr>
      <vt:lpstr>Default Methods</vt:lpstr>
      <vt:lpstr>Default Methods</vt:lpstr>
      <vt:lpstr>Default Methods</vt:lpstr>
      <vt:lpstr>Default Methods</vt:lpstr>
      <vt:lpstr>Default Methods</vt:lpstr>
      <vt:lpstr>Default Methods</vt:lpstr>
      <vt:lpstr>Default Methods</vt:lpstr>
      <vt:lpstr>Default Methods</vt:lpstr>
      <vt:lpstr>Default Methods</vt:lpstr>
      <vt:lpstr>Default Methods</vt:lpstr>
      <vt:lpstr>Default Methods</vt:lpstr>
      <vt:lpstr>Functional Programming</vt:lpstr>
      <vt:lpstr>Functional Programming</vt:lpstr>
      <vt:lpstr>Why Functional Programming</vt:lpstr>
      <vt:lpstr>Functional Programming</vt:lpstr>
      <vt:lpstr>Functional Programming</vt:lpstr>
      <vt:lpstr>Functional Programming</vt:lpstr>
      <vt:lpstr>Functional Programming</vt:lpstr>
      <vt:lpstr>Functional Programming</vt:lpstr>
      <vt:lpstr>Functional Programming</vt:lpstr>
      <vt:lpstr>Functional Programming</vt:lpstr>
      <vt:lpstr>Functional Programming</vt:lpstr>
      <vt:lpstr>FP - Lambdas</vt:lpstr>
      <vt:lpstr>FP - Lambdas</vt:lpstr>
      <vt:lpstr>FP - Lambdas</vt:lpstr>
      <vt:lpstr>FP - Lambdas</vt:lpstr>
      <vt:lpstr>FP - Lambdas</vt:lpstr>
      <vt:lpstr>FP - Lambdas</vt:lpstr>
      <vt:lpstr>FP - Lambdas</vt:lpstr>
      <vt:lpstr>FP - Lambdas</vt:lpstr>
      <vt:lpstr>FP - Lambdas</vt:lpstr>
      <vt:lpstr>FP - Lambdas</vt:lpstr>
      <vt:lpstr>FP - Lambdas</vt:lpstr>
      <vt:lpstr>FP - Lambdas</vt:lpstr>
      <vt:lpstr>FP - Lambdas</vt:lpstr>
      <vt:lpstr>FP - Lambdas</vt:lpstr>
      <vt:lpstr>FP - Lambdas</vt:lpstr>
      <vt:lpstr>FP - Lambdas</vt:lpstr>
      <vt:lpstr>FP - Lambdas</vt:lpstr>
      <vt:lpstr>FP - Lambdas</vt:lpstr>
      <vt:lpstr>FP - Lambdas</vt:lpstr>
      <vt:lpstr>FP - Lambdas</vt:lpstr>
      <vt:lpstr>FP - Lambdas</vt:lpstr>
      <vt:lpstr>FP - Lambdas</vt:lpstr>
      <vt:lpstr>FP - Lambdas</vt:lpstr>
      <vt:lpstr>FP - Lambdas</vt:lpstr>
      <vt:lpstr>FP - Lambdas</vt:lpstr>
      <vt:lpstr>FP - Lambdas</vt:lpstr>
      <vt:lpstr>FP - Lambdas</vt:lpstr>
      <vt:lpstr>FP - Lambdas</vt:lpstr>
      <vt:lpstr>FP - Lambdas</vt:lpstr>
      <vt:lpstr>FP - Lambdas</vt:lpstr>
      <vt:lpstr>FP - Method references</vt:lpstr>
      <vt:lpstr>FP - Method references</vt:lpstr>
      <vt:lpstr>FP - Method references</vt:lpstr>
      <vt:lpstr>FP - Method references</vt:lpstr>
      <vt:lpstr>FP - Method references</vt:lpstr>
      <vt:lpstr>FP - Method references</vt:lpstr>
      <vt:lpstr>FP - Method references</vt:lpstr>
      <vt:lpstr>Functional Interface</vt:lpstr>
      <vt:lpstr>Functional Interface</vt:lpstr>
      <vt:lpstr>Functional Interface</vt:lpstr>
      <vt:lpstr>Functional Interface</vt:lpstr>
      <vt:lpstr>Functional Interface</vt:lpstr>
      <vt:lpstr>Functional Interface</vt:lpstr>
      <vt:lpstr>Functional Interface</vt:lpstr>
      <vt:lpstr>Functional Interface</vt:lpstr>
      <vt:lpstr>Functional Interface</vt:lpstr>
      <vt:lpstr>Summary</vt:lpstr>
      <vt:lpstr>FP with Streams</vt:lpstr>
      <vt:lpstr>FP with Streams</vt:lpstr>
      <vt:lpstr>FP with Streams</vt:lpstr>
      <vt:lpstr>FP with Streams</vt:lpstr>
      <vt:lpstr>FP with Streams</vt:lpstr>
      <vt:lpstr>FP with Streams</vt:lpstr>
      <vt:lpstr>FP with Streams</vt:lpstr>
      <vt:lpstr>FP with Streams</vt:lpstr>
      <vt:lpstr>FP with Streams</vt:lpstr>
      <vt:lpstr>FP with Streams</vt:lpstr>
      <vt:lpstr>FP with Streams</vt:lpstr>
      <vt:lpstr>FP with Streams</vt:lpstr>
      <vt:lpstr>FP with Streams</vt:lpstr>
      <vt:lpstr>FP with Streams</vt:lpstr>
      <vt:lpstr>FP with Streams</vt:lpstr>
      <vt:lpstr>FP with Streams</vt:lpstr>
      <vt:lpstr>FP with Streams</vt:lpstr>
      <vt:lpstr>FP with Streams</vt:lpstr>
      <vt:lpstr>FP with Streams</vt:lpstr>
      <vt:lpstr>FP with Streams</vt:lpstr>
      <vt:lpstr>FP with Streams</vt:lpstr>
      <vt:lpstr>FP with Streams</vt:lpstr>
      <vt:lpstr>FP with Streams</vt:lpstr>
      <vt:lpstr>FP with Streams</vt:lpstr>
      <vt:lpstr>FP with Streams</vt:lpstr>
      <vt:lpstr>FP with Streams</vt:lpstr>
      <vt:lpstr>FP with Streams</vt:lpstr>
      <vt:lpstr>FP with Streams</vt:lpstr>
      <vt:lpstr>FP with Streams</vt:lpstr>
      <vt:lpstr>FP with Streams</vt:lpstr>
      <vt:lpstr>FP with Streams</vt:lpstr>
      <vt:lpstr>FP with Streams</vt:lpstr>
      <vt:lpstr>FP with Streams</vt:lpstr>
      <vt:lpstr>FP with Streams</vt:lpstr>
      <vt:lpstr>FP with Streams</vt:lpstr>
      <vt:lpstr>FP with Streams</vt:lpstr>
      <vt:lpstr>FP with Streams</vt:lpstr>
      <vt:lpstr>FP with Streams</vt:lpstr>
      <vt:lpstr>Streams concurrency</vt:lpstr>
      <vt:lpstr>Streams concurrency</vt:lpstr>
      <vt:lpstr>Streams concurrency</vt:lpstr>
      <vt:lpstr>Optionals</vt:lpstr>
      <vt:lpstr>Optionals</vt:lpstr>
      <vt:lpstr>Optionals</vt:lpstr>
      <vt:lpstr>Optionals</vt:lpstr>
      <vt:lpstr>Optionals</vt:lpstr>
      <vt:lpstr>Optionals</vt:lpstr>
      <vt:lpstr>Optionals</vt:lpstr>
      <vt:lpstr>Optionals</vt:lpstr>
      <vt:lpstr>Optionals</vt:lpstr>
      <vt:lpstr>Optionals</vt:lpstr>
      <vt:lpstr>Optionals</vt:lpstr>
      <vt:lpstr>Optionals</vt:lpstr>
      <vt:lpstr>Optionals</vt:lpstr>
      <vt:lpstr>Optionals</vt:lpstr>
      <vt:lpstr>Exercise – Apache logs analysis</vt:lpstr>
      <vt:lpstr>Exercise – Apache logs analysis</vt:lpstr>
      <vt:lpstr>Exercise – Apache logs analysis</vt:lpstr>
      <vt:lpstr>Exercise – Apache logs analysis</vt:lpstr>
      <vt:lpstr>Exercise – Apache logs analysis</vt:lpstr>
      <vt:lpstr>Exercise – Apache logs analysis</vt:lpstr>
      <vt:lpstr>Exercise – Apache logs analysis</vt:lpstr>
      <vt:lpstr>Exercise – Apache logs analysis</vt:lpstr>
      <vt:lpstr>Exercise – Apache logs analysis</vt:lpstr>
      <vt:lpstr>Exercise – Apache logs analysis</vt:lpstr>
      <vt:lpstr>Exercise – Apache logs analysis</vt:lpstr>
      <vt:lpstr>Exercise – Apache logs analysis</vt:lpstr>
      <vt:lpstr>Exercise – Apache logs analysis</vt:lpstr>
      <vt:lpstr>Exercise – Apache logs analysis</vt:lpstr>
      <vt:lpstr>Exercise – Apache logs analysis</vt:lpstr>
      <vt:lpstr>Exercise – Apache logs analysis</vt:lpstr>
      <vt:lpstr>Exercise – Apache logs analysis</vt:lpstr>
      <vt:lpstr>Exercise – Apache logs analysis</vt:lpstr>
      <vt:lpstr>Exercise – Apache logs analysis</vt:lpstr>
      <vt:lpstr>Exercise – Apache logs analysis</vt:lpstr>
      <vt:lpstr>Exercise – Apache logs analysis</vt:lpstr>
      <vt:lpstr>Exercise – Apache logs analysis</vt:lpstr>
      <vt:lpstr>Exercise – Apache logs analysis</vt:lpstr>
      <vt:lpstr>Exercise – Apache logs analysis</vt:lpstr>
      <vt:lpstr>Exercise – Apache logs analysis</vt:lpstr>
      <vt:lpstr>Exercise – Apache logs analysis</vt:lpstr>
      <vt:lpstr>Exercise – Apache logs analysis</vt:lpstr>
      <vt:lpstr>Exercise – Apache logs analysis</vt:lpstr>
      <vt:lpstr>Exercise – Apache logs analysis</vt:lpstr>
      <vt:lpstr>Date/Time</vt:lpstr>
      <vt:lpstr>Date/Time</vt:lpstr>
      <vt:lpstr>Date/Time</vt:lpstr>
      <vt:lpstr>Date/Time</vt:lpstr>
      <vt:lpstr>Date/Time</vt:lpstr>
      <vt:lpstr>Date/Time</vt:lpstr>
      <vt:lpstr>Date/Time</vt:lpstr>
      <vt:lpstr>Date/Time</vt:lpstr>
      <vt:lpstr>No PermGen</vt:lpstr>
      <vt:lpstr>No PermGen</vt:lpstr>
      <vt:lpstr>No PermGen</vt:lpstr>
      <vt:lpstr>Slide 184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 8 workshop </dc:title>
  <cp:lastModifiedBy>haim.turkel</cp:lastModifiedBy>
  <cp:revision>34</cp:revision>
  <dcterms:modified xsi:type="dcterms:W3CDTF">2016-01-24T08:38:15Z</dcterms:modified>
</cp:coreProperties>
</file>